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12.jpg" ContentType="image/jpeg"/>
  <Override PartName="/ppt/media/image13.jpg" ContentType="image/jpeg"/>
  <Override PartName="/ppt/media/image15.jpg" ContentType="image/jpeg"/>
  <Override PartName="/ppt/media/image16.jpg" ContentType="image/jpeg"/>
  <Override PartName="/ppt/media/image18.jpg" ContentType="image/jpeg"/>
  <Override PartName="/ppt/media/image2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8" r:id="rId2"/>
    <p:sldId id="257" r:id="rId3"/>
    <p:sldId id="259" r:id="rId4"/>
    <p:sldId id="260" r:id="rId5"/>
    <p:sldId id="274" r:id="rId6"/>
    <p:sldId id="258" r:id="rId7"/>
    <p:sldId id="281" r:id="rId8"/>
    <p:sldId id="289" r:id="rId9"/>
    <p:sldId id="270" r:id="rId10"/>
    <p:sldId id="286" r:id="rId11"/>
    <p:sldId id="261" r:id="rId12"/>
    <p:sldId id="287" r:id="rId13"/>
    <p:sldId id="262" r:id="rId14"/>
    <p:sldId id="288" r:id="rId15"/>
    <p:sldId id="263" r:id="rId16"/>
    <p:sldId id="264" r:id="rId17"/>
    <p:sldId id="265" r:id="rId18"/>
    <p:sldId id="269" r:id="rId19"/>
    <p:sldId id="290" r:id="rId20"/>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8B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3"/>
  </p:normalViewPr>
  <p:slideViewPr>
    <p:cSldViewPr>
      <p:cViewPr varScale="1">
        <p:scale>
          <a:sx n="105" d="100"/>
          <a:sy n="105" d="100"/>
        </p:scale>
        <p:origin x="840" y="1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8000"/>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533387" y="990599"/>
            <a:ext cx="551815" cy="551815"/>
          </a:xfrm>
          <a:custGeom>
            <a:avLst/>
            <a:gdLst/>
            <a:ahLst/>
            <a:cxnLst/>
            <a:rect l="l" t="t" r="r" b="b"/>
            <a:pathLst>
              <a:path w="551815" h="551815">
                <a:moveTo>
                  <a:pt x="551307" y="336257"/>
                </a:moveTo>
                <a:lnTo>
                  <a:pt x="543674" y="336257"/>
                </a:lnTo>
                <a:lnTo>
                  <a:pt x="499935" y="327317"/>
                </a:lnTo>
                <a:lnTo>
                  <a:pt x="464146" y="302869"/>
                </a:lnTo>
                <a:lnTo>
                  <a:pt x="439991" y="266547"/>
                </a:lnTo>
                <a:lnTo>
                  <a:pt x="431126" y="221932"/>
                </a:lnTo>
                <a:lnTo>
                  <a:pt x="431126" y="220014"/>
                </a:lnTo>
                <a:lnTo>
                  <a:pt x="392023" y="220014"/>
                </a:lnTo>
                <a:lnTo>
                  <a:pt x="376123" y="182816"/>
                </a:lnTo>
                <a:lnTo>
                  <a:pt x="349935" y="151561"/>
                </a:lnTo>
                <a:lnTo>
                  <a:pt x="315696" y="130035"/>
                </a:lnTo>
                <a:lnTo>
                  <a:pt x="275653" y="122021"/>
                </a:lnTo>
                <a:lnTo>
                  <a:pt x="235470" y="130035"/>
                </a:lnTo>
                <a:lnTo>
                  <a:pt x="201015" y="151561"/>
                </a:lnTo>
                <a:lnTo>
                  <a:pt x="174790" y="182816"/>
                </a:lnTo>
                <a:lnTo>
                  <a:pt x="159296" y="220014"/>
                </a:lnTo>
                <a:lnTo>
                  <a:pt x="120180" y="220014"/>
                </a:lnTo>
                <a:lnTo>
                  <a:pt x="120180" y="221932"/>
                </a:lnTo>
                <a:lnTo>
                  <a:pt x="111302" y="266547"/>
                </a:lnTo>
                <a:lnTo>
                  <a:pt x="87045" y="302869"/>
                </a:lnTo>
                <a:lnTo>
                  <a:pt x="50977" y="327317"/>
                </a:lnTo>
                <a:lnTo>
                  <a:pt x="6680" y="336257"/>
                </a:lnTo>
                <a:lnTo>
                  <a:pt x="0" y="336257"/>
                </a:lnTo>
                <a:lnTo>
                  <a:pt x="0" y="551459"/>
                </a:lnTo>
                <a:lnTo>
                  <a:pt x="551307" y="551459"/>
                </a:lnTo>
                <a:lnTo>
                  <a:pt x="551307" y="336257"/>
                </a:lnTo>
                <a:close/>
              </a:path>
              <a:path w="551815" h="551815">
                <a:moveTo>
                  <a:pt x="551307" y="0"/>
                </a:moveTo>
                <a:lnTo>
                  <a:pt x="0" y="0"/>
                </a:lnTo>
                <a:lnTo>
                  <a:pt x="0" y="298792"/>
                </a:lnTo>
                <a:lnTo>
                  <a:pt x="6680" y="298792"/>
                </a:lnTo>
                <a:lnTo>
                  <a:pt x="36309" y="292874"/>
                </a:lnTo>
                <a:lnTo>
                  <a:pt x="60579" y="276694"/>
                </a:lnTo>
                <a:lnTo>
                  <a:pt x="76962" y="252590"/>
                </a:lnTo>
                <a:lnTo>
                  <a:pt x="82981" y="222897"/>
                </a:lnTo>
                <a:lnTo>
                  <a:pt x="82981" y="183502"/>
                </a:lnTo>
                <a:lnTo>
                  <a:pt x="132588" y="183502"/>
                </a:lnTo>
                <a:lnTo>
                  <a:pt x="157226" y="143319"/>
                </a:lnTo>
                <a:lnTo>
                  <a:pt x="190881" y="112052"/>
                </a:lnTo>
                <a:lnTo>
                  <a:pt x="231165" y="91770"/>
                </a:lnTo>
                <a:lnTo>
                  <a:pt x="275653" y="84556"/>
                </a:lnTo>
                <a:lnTo>
                  <a:pt x="319595" y="91770"/>
                </a:lnTo>
                <a:lnTo>
                  <a:pt x="359587" y="112052"/>
                </a:lnTo>
                <a:lnTo>
                  <a:pt x="393153" y="143319"/>
                </a:lnTo>
                <a:lnTo>
                  <a:pt x="417766" y="183502"/>
                </a:lnTo>
                <a:lnTo>
                  <a:pt x="467372" y="183502"/>
                </a:lnTo>
                <a:lnTo>
                  <a:pt x="467372" y="221932"/>
                </a:lnTo>
                <a:lnTo>
                  <a:pt x="473392" y="252183"/>
                </a:lnTo>
                <a:lnTo>
                  <a:pt x="489788" y="276580"/>
                </a:lnTo>
                <a:lnTo>
                  <a:pt x="514045" y="292862"/>
                </a:lnTo>
                <a:lnTo>
                  <a:pt x="543674" y="298792"/>
                </a:lnTo>
                <a:lnTo>
                  <a:pt x="551307" y="298792"/>
                </a:lnTo>
                <a:lnTo>
                  <a:pt x="551307" y="84556"/>
                </a:lnTo>
                <a:lnTo>
                  <a:pt x="551307" y="0"/>
                </a:lnTo>
                <a:close/>
              </a:path>
            </a:pathLst>
          </a:custGeom>
          <a:solidFill>
            <a:srgbClr val="FDFDFD"/>
          </a:solidFill>
        </p:spPr>
        <p:txBody>
          <a:bodyPr wrap="square" lIns="0" tIns="0" rIns="0" bIns="0" rtlCol="0"/>
          <a:lstStyle/>
          <a:p>
            <a:endParaRPr/>
          </a:p>
        </p:txBody>
      </p:sp>
      <p:sp>
        <p:nvSpPr>
          <p:cNvPr id="18" name="bg object 18"/>
          <p:cNvSpPr/>
          <p:nvPr/>
        </p:nvSpPr>
        <p:spPr>
          <a:xfrm>
            <a:off x="1433791" y="1030950"/>
            <a:ext cx="3950656" cy="156597"/>
          </a:xfrm>
          <a:prstGeom prst="rect">
            <a:avLst/>
          </a:prstGeom>
          <a:blipFill>
            <a:blip r:embed="rId3" cstate="print"/>
            <a:stretch>
              <a:fillRect/>
            </a:stretch>
          </a:blipFill>
        </p:spPr>
        <p:txBody>
          <a:bodyPr wrap="square" lIns="0" tIns="0" rIns="0" bIns="0" rtlCol="0"/>
          <a:lstStyle/>
          <a:p>
            <a:endParaRPr/>
          </a:p>
        </p:txBody>
      </p:sp>
      <p:sp>
        <p:nvSpPr>
          <p:cNvPr id="19" name="bg object 19"/>
          <p:cNvSpPr/>
          <p:nvPr/>
        </p:nvSpPr>
        <p:spPr>
          <a:xfrm>
            <a:off x="1437606" y="1278816"/>
            <a:ext cx="2173720" cy="283412"/>
          </a:xfrm>
          <a:prstGeom prst="rect">
            <a:avLst/>
          </a:prstGeom>
          <a:blipFill>
            <a:blip r:embed="rId4" cstate="print"/>
            <a:stretch>
              <a:fillRect/>
            </a:stretch>
          </a:blipFill>
        </p:spPr>
        <p:txBody>
          <a:bodyPr wrap="square" lIns="0" tIns="0" rIns="0" bIns="0" rtlCol="0"/>
          <a:lstStyle/>
          <a:p>
            <a:endParaRPr/>
          </a:p>
        </p:txBody>
      </p:sp>
      <p:sp>
        <p:nvSpPr>
          <p:cNvPr id="20" name="bg object 20"/>
          <p:cNvSpPr/>
          <p:nvPr/>
        </p:nvSpPr>
        <p:spPr>
          <a:xfrm>
            <a:off x="1252568" y="990600"/>
            <a:ext cx="10795" cy="551815"/>
          </a:xfrm>
          <a:custGeom>
            <a:avLst/>
            <a:gdLst/>
            <a:ahLst/>
            <a:cxnLst/>
            <a:rect l="l" t="t" r="r" b="b"/>
            <a:pathLst>
              <a:path w="10794" h="551815">
                <a:moveTo>
                  <a:pt x="0" y="0"/>
                </a:moveTo>
                <a:lnTo>
                  <a:pt x="10491" y="0"/>
                </a:lnTo>
                <a:lnTo>
                  <a:pt x="10491" y="551453"/>
                </a:lnTo>
                <a:lnTo>
                  <a:pt x="0" y="551453"/>
                </a:lnTo>
                <a:lnTo>
                  <a:pt x="0" y="0"/>
                </a:lnTo>
                <a:close/>
              </a:path>
            </a:pathLst>
          </a:custGeom>
          <a:solidFill>
            <a:srgbClr val="FDFDFD"/>
          </a:solidFill>
        </p:spPr>
        <p:txBody>
          <a:bodyPr wrap="square" lIns="0" tIns="0" rIns="0" bIns="0" rtlCol="0"/>
          <a:lstStyle/>
          <a:p>
            <a:endParaRPr/>
          </a:p>
        </p:txBody>
      </p:sp>
      <p:sp>
        <p:nvSpPr>
          <p:cNvPr id="2" name="Holder 2"/>
          <p:cNvSpPr>
            <a:spLocks noGrp="1"/>
          </p:cNvSpPr>
          <p:nvPr>
            <p:ph type="ctrTitle"/>
          </p:nvPr>
        </p:nvSpPr>
        <p:spPr>
          <a:xfrm>
            <a:off x="535940" y="2015039"/>
            <a:ext cx="11120119" cy="51308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2000" b="1"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8000"/>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chemeClr val="bg1"/>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838827" y="1150175"/>
            <a:ext cx="2514345" cy="513080"/>
          </a:xfrm>
          <a:prstGeom prst="rect">
            <a:avLst/>
          </a:prstGeom>
        </p:spPr>
        <p:txBody>
          <a:bodyPr wrap="square" lIns="0" tIns="0" rIns="0" bIns="0">
            <a:spAutoFit/>
          </a:bodyPr>
          <a:lstStyle>
            <a:lvl1pPr>
              <a:defRPr sz="3200" b="0" i="0">
                <a:solidFill>
                  <a:schemeClr val="bg1"/>
                </a:solidFill>
                <a:latin typeface="Century Gothic"/>
                <a:cs typeface="Century Gothic"/>
              </a:defRPr>
            </a:lvl1pPr>
          </a:lstStyle>
          <a:p>
            <a:endParaRPr/>
          </a:p>
        </p:txBody>
      </p:sp>
      <p:sp>
        <p:nvSpPr>
          <p:cNvPr id="3" name="Holder 3"/>
          <p:cNvSpPr>
            <a:spLocks noGrp="1"/>
          </p:cNvSpPr>
          <p:nvPr>
            <p:ph type="body" idx="1"/>
          </p:nvPr>
        </p:nvSpPr>
        <p:spPr>
          <a:xfrm>
            <a:off x="688340" y="1263456"/>
            <a:ext cx="8626475" cy="3316604"/>
          </a:xfrm>
          <a:prstGeom prst="rect">
            <a:avLst/>
          </a:prstGeom>
        </p:spPr>
        <p:txBody>
          <a:bodyPr wrap="square" lIns="0" tIns="0" rIns="0" bIns="0">
            <a:spAutoFit/>
          </a:bodyPr>
          <a:lstStyle>
            <a:lvl1pPr>
              <a:defRPr sz="2000" b="1"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11/12/20</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airtable.com/shrR03fOvACGnbTpc"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tel:505-577-1660" TargetMode="Externa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tel:505-577-1660"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rocana@alamo.edu" TargetMode="External"/><Relationship Id="rId7" Type="http://schemas.openxmlformats.org/officeDocument/2006/relationships/hyperlink" Target="https://iaia.libguides.com/mental_health_resources" TargetMode="External"/><Relationship Id="rId2" Type="http://schemas.openxmlformats.org/officeDocument/2006/relationships/hyperlink" Target="mailto:aflores743@alamo.edu" TargetMode="External"/><Relationship Id="rId1" Type="http://schemas.openxmlformats.org/officeDocument/2006/relationships/slideLayout" Target="../slideLayouts/slideLayout2.xml"/><Relationship Id="rId6" Type="http://schemas.openxmlformats.org/officeDocument/2006/relationships/hyperlink" Target="mailto:mila.anguluan@iaia.edu" TargetMode="External"/><Relationship Id="rId5" Type="http://schemas.openxmlformats.org/officeDocument/2006/relationships/hyperlink" Target="mailto:mduus@iaia.edu" TargetMode="External"/><Relationship Id="rId4" Type="http://schemas.openxmlformats.org/officeDocument/2006/relationships/hyperlink" Target="mailto:eliza.combs@iaia.edu"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2400" y="3312066"/>
            <a:ext cx="8542816" cy="1254189"/>
          </a:xfrm>
          <a:prstGeom prst="rect">
            <a:avLst/>
          </a:prstGeom>
        </p:spPr>
        <p:txBody>
          <a:bodyPr vert="horz" wrap="square" lIns="0" tIns="10160" rIns="0" bIns="0" rtlCol="0">
            <a:spAutoFit/>
          </a:bodyPr>
          <a:lstStyle/>
          <a:p>
            <a:pPr marL="12700">
              <a:lnSpc>
                <a:spcPct val="100000"/>
              </a:lnSpc>
              <a:spcBef>
                <a:spcPts val="95"/>
              </a:spcBef>
            </a:pPr>
            <a:r>
              <a:rPr lang="en-US" sz="4800" spc="-5" dirty="0">
                <a:solidFill>
                  <a:srgbClr val="068B7C"/>
                </a:solidFill>
                <a:latin typeface="Century Gothic"/>
                <a:cs typeface="Century Gothic"/>
              </a:rPr>
              <a:t>Counseling Services: </a:t>
            </a:r>
          </a:p>
          <a:p>
            <a:pPr marL="12700">
              <a:lnSpc>
                <a:spcPct val="100000"/>
              </a:lnSpc>
              <a:spcBef>
                <a:spcPts val="95"/>
              </a:spcBef>
            </a:pPr>
            <a:r>
              <a:rPr lang="en-US" sz="3200" spc="-5" dirty="0">
                <a:solidFill>
                  <a:srgbClr val="068B7C"/>
                </a:solidFill>
                <a:latin typeface="Century Gothic"/>
                <a:cs typeface="Century Gothic"/>
              </a:rPr>
              <a:t>When &amp; How to Refer Students</a:t>
            </a:r>
            <a:endParaRPr lang="en-US" sz="3200" dirty="0">
              <a:solidFill>
                <a:srgbClr val="068B7C"/>
              </a:solidFill>
              <a:latin typeface="Century Gothic"/>
              <a:cs typeface="Century Gothic"/>
            </a:endParaRPr>
          </a:p>
        </p:txBody>
      </p:sp>
      <p:grpSp>
        <p:nvGrpSpPr>
          <p:cNvPr id="4" name="object 4"/>
          <p:cNvGrpSpPr/>
          <p:nvPr/>
        </p:nvGrpSpPr>
        <p:grpSpPr>
          <a:xfrm>
            <a:off x="9086887" y="0"/>
            <a:ext cx="3105150" cy="2164080"/>
            <a:chOff x="13630330" y="0"/>
            <a:chExt cx="4657725" cy="3246120"/>
          </a:xfrm>
          <a:solidFill>
            <a:srgbClr val="FFC000"/>
          </a:solidFill>
        </p:grpSpPr>
        <p:sp>
          <p:nvSpPr>
            <p:cNvPr id="5" name="object 5"/>
            <p:cNvSpPr/>
            <p:nvPr/>
          </p:nvSpPr>
          <p:spPr>
            <a:xfrm>
              <a:off x="13630330" y="0"/>
              <a:ext cx="4657725" cy="3246120"/>
            </a:xfrm>
            <a:custGeom>
              <a:avLst/>
              <a:gdLst/>
              <a:ahLst/>
              <a:cxnLst/>
              <a:rect l="l" t="t" r="r" b="b"/>
              <a:pathLst>
                <a:path w="4657725" h="3246120">
                  <a:moveTo>
                    <a:pt x="4398212" y="2994875"/>
                  </a:moveTo>
                  <a:lnTo>
                    <a:pt x="4355250" y="3013994"/>
                  </a:lnTo>
                  <a:lnTo>
                    <a:pt x="4312031" y="3032572"/>
                  </a:lnTo>
                  <a:lnTo>
                    <a:pt x="4268561" y="3050580"/>
                  </a:lnTo>
                  <a:lnTo>
                    <a:pt x="4224842" y="3067988"/>
                  </a:lnTo>
                  <a:lnTo>
                    <a:pt x="4180881" y="3084767"/>
                  </a:lnTo>
                  <a:lnTo>
                    <a:pt x="4136680" y="3100889"/>
                  </a:lnTo>
                  <a:lnTo>
                    <a:pt x="4092243" y="3116323"/>
                  </a:lnTo>
                  <a:lnTo>
                    <a:pt x="4047576" y="3131042"/>
                  </a:lnTo>
                  <a:lnTo>
                    <a:pt x="4002682" y="3145015"/>
                  </a:lnTo>
                  <a:lnTo>
                    <a:pt x="3957565" y="3158213"/>
                  </a:lnTo>
                  <a:lnTo>
                    <a:pt x="3912229" y="3170609"/>
                  </a:lnTo>
                  <a:lnTo>
                    <a:pt x="3866679" y="3182171"/>
                  </a:lnTo>
                  <a:lnTo>
                    <a:pt x="3820919" y="3192872"/>
                  </a:lnTo>
                  <a:lnTo>
                    <a:pt x="3774952" y="3202682"/>
                  </a:lnTo>
                  <a:lnTo>
                    <a:pt x="3728783" y="3211572"/>
                  </a:lnTo>
                  <a:lnTo>
                    <a:pt x="3682417" y="3219512"/>
                  </a:lnTo>
                  <a:lnTo>
                    <a:pt x="3635857" y="3226475"/>
                  </a:lnTo>
                  <a:lnTo>
                    <a:pt x="3589107" y="3232430"/>
                  </a:lnTo>
                  <a:lnTo>
                    <a:pt x="3542172" y="3237348"/>
                  </a:lnTo>
                  <a:lnTo>
                    <a:pt x="3495056" y="3241200"/>
                  </a:lnTo>
                  <a:lnTo>
                    <a:pt x="3447762" y="3243958"/>
                  </a:lnTo>
                  <a:lnTo>
                    <a:pt x="3400296" y="3245592"/>
                  </a:lnTo>
                  <a:lnTo>
                    <a:pt x="3352661" y="3246073"/>
                  </a:lnTo>
                  <a:lnTo>
                    <a:pt x="3304861" y="3245371"/>
                  </a:lnTo>
                  <a:lnTo>
                    <a:pt x="3256901" y="3243458"/>
                  </a:lnTo>
                  <a:lnTo>
                    <a:pt x="3208784" y="3240305"/>
                  </a:lnTo>
                  <a:lnTo>
                    <a:pt x="3160516" y="3235882"/>
                  </a:lnTo>
                  <a:lnTo>
                    <a:pt x="3112099" y="3230160"/>
                  </a:lnTo>
                  <a:lnTo>
                    <a:pt x="3063538" y="3223110"/>
                  </a:lnTo>
                  <a:lnTo>
                    <a:pt x="3014838" y="3214703"/>
                  </a:lnTo>
                  <a:lnTo>
                    <a:pt x="2966002" y="3204910"/>
                  </a:lnTo>
                  <a:lnTo>
                    <a:pt x="2917035" y="3193702"/>
                  </a:lnTo>
                  <a:lnTo>
                    <a:pt x="2867940" y="3181049"/>
                  </a:lnTo>
                  <a:lnTo>
                    <a:pt x="2818722" y="3166923"/>
                  </a:lnTo>
                  <a:lnTo>
                    <a:pt x="2769386" y="3151294"/>
                  </a:lnTo>
                  <a:lnTo>
                    <a:pt x="2719934" y="3134133"/>
                  </a:lnTo>
                  <a:lnTo>
                    <a:pt x="2670372" y="3115411"/>
                  </a:lnTo>
                  <a:lnTo>
                    <a:pt x="2620704" y="3095099"/>
                  </a:lnTo>
                  <a:lnTo>
                    <a:pt x="2570933" y="3073168"/>
                  </a:lnTo>
                  <a:lnTo>
                    <a:pt x="2521064" y="3049589"/>
                  </a:lnTo>
                  <a:lnTo>
                    <a:pt x="2435266" y="3008009"/>
                  </a:lnTo>
                  <a:lnTo>
                    <a:pt x="2352538" y="2968652"/>
                  </a:lnTo>
                  <a:lnTo>
                    <a:pt x="2272811" y="2931422"/>
                  </a:lnTo>
                  <a:lnTo>
                    <a:pt x="2196018" y="2896225"/>
                  </a:lnTo>
                  <a:lnTo>
                    <a:pt x="2122092" y="2862963"/>
                  </a:lnTo>
                  <a:lnTo>
                    <a:pt x="2050964" y="2831541"/>
                  </a:lnTo>
                  <a:lnTo>
                    <a:pt x="1982568" y="2801864"/>
                  </a:lnTo>
                  <a:lnTo>
                    <a:pt x="1916836" y="2773835"/>
                  </a:lnTo>
                  <a:lnTo>
                    <a:pt x="1853701" y="2747359"/>
                  </a:lnTo>
                  <a:lnTo>
                    <a:pt x="1793094" y="2722340"/>
                  </a:lnTo>
                  <a:lnTo>
                    <a:pt x="1679198" y="2676291"/>
                  </a:lnTo>
                  <a:lnTo>
                    <a:pt x="1350301" y="2546945"/>
                  </a:lnTo>
                  <a:lnTo>
                    <a:pt x="1311272" y="2531232"/>
                  </a:lnTo>
                  <a:lnTo>
                    <a:pt x="1274029" y="2515922"/>
                  </a:lnTo>
                  <a:lnTo>
                    <a:pt x="1238505" y="2500921"/>
                  </a:lnTo>
                  <a:lnTo>
                    <a:pt x="1172344" y="2471460"/>
                  </a:lnTo>
                  <a:lnTo>
                    <a:pt x="1112248" y="2442083"/>
                  </a:lnTo>
                  <a:lnTo>
                    <a:pt x="1057679" y="2412023"/>
                  </a:lnTo>
                  <a:lnTo>
                    <a:pt x="1008095" y="2380515"/>
                  </a:lnTo>
                  <a:lnTo>
                    <a:pt x="962957" y="2346793"/>
                  </a:lnTo>
                  <a:lnTo>
                    <a:pt x="921725" y="2310091"/>
                  </a:lnTo>
                  <a:lnTo>
                    <a:pt x="883859" y="2269642"/>
                  </a:lnTo>
                  <a:lnTo>
                    <a:pt x="848818" y="2224682"/>
                  </a:lnTo>
                  <a:lnTo>
                    <a:pt x="816063" y="2174443"/>
                  </a:lnTo>
                  <a:lnTo>
                    <a:pt x="803987" y="2154420"/>
                  </a:lnTo>
                  <a:lnTo>
                    <a:pt x="790914" y="2133012"/>
                  </a:lnTo>
                  <a:lnTo>
                    <a:pt x="776896" y="2110243"/>
                  </a:lnTo>
                  <a:lnTo>
                    <a:pt x="761984" y="2086138"/>
                  </a:lnTo>
                  <a:lnTo>
                    <a:pt x="729685" y="2034024"/>
                  </a:lnTo>
                  <a:lnTo>
                    <a:pt x="712401" y="2006065"/>
                  </a:lnTo>
                  <a:lnTo>
                    <a:pt x="675820" y="1946469"/>
                  </a:lnTo>
                  <a:lnTo>
                    <a:pt x="636899" y="1882137"/>
                  </a:lnTo>
                  <a:lnTo>
                    <a:pt x="616689" y="1848258"/>
                  </a:lnTo>
                  <a:lnTo>
                    <a:pt x="596049" y="1813271"/>
                  </a:lnTo>
                  <a:lnTo>
                    <a:pt x="575030" y="1777202"/>
                  </a:lnTo>
                  <a:lnTo>
                    <a:pt x="553683" y="1740074"/>
                  </a:lnTo>
                  <a:lnTo>
                    <a:pt x="532059" y="1701914"/>
                  </a:lnTo>
                  <a:lnTo>
                    <a:pt x="510211" y="1662747"/>
                  </a:lnTo>
                  <a:lnTo>
                    <a:pt x="488189" y="1622598"/>
                  </a:lnTo>
                  <a:lnTo>
                    <a:pt x="466045" y="1581492"/>
                  </a:lnTo>
                  <a:lnTo>
                    <a:pt x="443831" y="1539454"/>
                  </a:lnTo>
                  <a:lnTo>
                    <a:pt x="421597" y="1496511"/>
                  </a:lnTo>
                  <a:lnTo>
                    <a:pt x="399396" y="1452686"/>
                  </a:lnTo>
                  <a:lnTo>
                    <a:pt x="377279" y="1408006"/>
                  </a:lnTo>
                  <a:lnTo>
                    <a:pt x="355297" y="1362495"/>
                  </a:lnTo>
                  <a:lnTo>
                    <a:pt x="333502" y="1316179"/>
                  </a:lnTo>
                  <a:lnTo>
                    <a:pt x="311945" y="1269083"/>
                  </a:lnTo>
                  <a:lnTo>
                    <a:pt x="290677" y="1221232"/>
                  </a:lnTo>
                  <a:lnTo>
                    <a:pt x="269751" y="1172652"/>
                  </a:lnTo>
                  <a:lnTo>
                    <a:pt x="249217" y="1123367"/>
                  </a:lnTo>
                  <a:lnTo>
                    <a:pt x="229127" y="1073404"/>
                  </a:lnTo>
                  <a:lnTo>
                    <a:pt x="209533" y="1022786"/>
                  </a:lnTo>
                  <a:lnTo>
                    <a:pt x="190485" y="971540"/>
                  </a:lnTo>
                  <a:lnTo>
                    <a:pt x="172036" y="919691"/>
                  </a:lnTo>
                  <a:lnTo>
                    <a:pt x="154236" y="867264"/>
                  </a:lnTo>
                  <a:lnTo>
                    <a:pt x="137138" y="814284"/>
                  </a:lnTo>
                  <a:lnTo>
                    <a:pt x="120792" y="760776"/>
                  </a:lnTo>
                  <a:lnTo>
                    <a:pt x="105250" y="706766"/>
                  </a:lnTo>
                  <a:lnTo>
                    <a:pt x="90564" y="652279"/>
                  </a:lnTo>
                  <a:lnTo>
                    <a:pt x="76785" y="597340"/>
                  </a:lnTo>
                  <a:lnTo>
                    <a:pt x="63965" y="541975"/>
                  </a:lnTo>
                  <a:lnTo>
                    <a:pt x="52154" y="486208"/>
                  </a:lnTo>
                  <a:lnTo>
                    <a:pt x="41405" y="430065"/>
                  </a:lnTo>
                  <a:lnTo>
                    <a:pt x="31768" y="373571"/>
                  </a:lnTo>
                  <a:lnTo>
                    <a:pt x="23296" y="316752"/>
                  </a:lnTo>
                  <a:lnTo>
                    <a:pt x="16039" y="259632"/>
                  </a:lnTo>
                  <a:lnTo>
                    <a:pt x="10050" y="202238"/>
                  </a:lnTo>
                  <a:lnTo>
                    <a:pt x="5379" y="144593"/>
                  </a:lnTo>
                  <a:lnTo>
                    <a:pt x="2079" y="86724"/>
                  </a:lnTo>
                  <a:lnTo>
                    <a:pt x="199" y="28655"/>
                  </a:lnTo>
                  <a:lnTo>
                    <a:pt x="0" y="0"/>
                  </a:lnTo>
                  <a:lnTo>
                    <a:pt x="4657668" y="0"/>
                  </a:lnTo>
                  <a:lnTo>
                    <a:pt x="4657668" y="2866500"/>
                  </a:lnTo>
                  <a:lnTo>
                    <a:pt x="4609040" y="2892178"/>
                  </a:lnTo>
                  <a:lnTo>
                    <a:pt x="4567420" y="2913567"/>
                  </a:lnTo>
                  <a:lnTo>
                    <a:pt x="4525523" y="2934560"/>
                  </a:lnTo>
                  <a:lnTo>
                    <a:pt x="4483353" y="2955129"/>
                  </a:lnTo>
                  <a:lnTo>
                    <a:pt x="4440915" y="2975243"/>
                  </a:lnTo>
                  <a:lnTo>
                    <a:pt x="4398212" y="2994875"/>
                  </a:lnTo>
                  <a:close/>
                </a:path>
              </a:pathLst>
            </a:custGeom>
            <a:grpFill/>
            <a:ln>
              <a:solidFill>
                <a:schemeClr val="accent6">
                  <a:lumMod val="75000"/>
                </a:schemeClr>
              </a:solidFill>
            </a:ln>
          </p:spPr>
          <p:txBody>
            <a:bodyPr wrap="square" lIns="0" tIns="0" rIns="0" bIns="0" rtlCol="0"/>
            <a:lstStyle/>
            <a:p>
              <a:endParaRPr sz="1200"/>
            </a:p>
          </p:txBody>
        </p:sp>
        <p:sp>
          <p:nvSpPr>
            <p:cNvPr id="6" name="object 6"/>
            <p:cNvSpPr/>
            <p:nvPr/>
          </p:nvSpPr>
          <p:spPr>
            <a:xfrm>
              <a:off x="15162176" y="0"/>
              <a:ext cx="3126105" cy="2516505"/>
            </a:xfrm>
            <a:custGeom>
              <a:avLst/>
              <a:gdLst/>
              <a:ahLst/>
              <a:cxnLst/>
              <a:rect l="l" t="t" r="r" b="b"/>
              <a:pathLst>
                <a:path w="3126105" h="2516505">
                  <a:moveTo>
                    <a:pt x="863322" y="1922395"/>
                  </a:moveTo>
                  <a:lnTo>
                    <a:pt x="503436" y="1509187"/>
                  </a:lnTo>
                  <a:lnTo>
                    <a:pt x="532732" y="1542451"/>
                  </a:lnTo>
                  <a:lnTo>
                    <a:pt x="562918" y="1575263"/>
                  </a:lnTo>
                  <a:lnTo>
                    <a:pt x="593985" y="1607624"/>
                  </a:lnTo>
                  <a:lnTo>
                    <a:pt x="625925" y="1639536"/>
                  </a:lnTo>
                  <a:lnTo>
                    <a:pt x="658729" y="1671000"/>
                  </a:lnTo>
                  <a:lnTo>
                    <a:pt x="692391" y="1702020"/>
                  </a:lnTo>
                  <a:lnTo>
                    <a:pt x="726901" y="1732596"/>
                  </a:lnTo>
                  <a:lnTo>
                    <a:pt x="762251" y="1762731"/>
                  </a:lnTo>
                  <a:lnTo>
                    <a:pt x="798433" y="1792427"/>
                  </a:lnTo>
                  <a:lnTo>
                    <a:pt x="835440" y="1821685"/>
                  </a:lnTo>
                  <a:lnTo>
                    <a:pt x="873262" y="1850507"/>
                  </a:lnTo>
                  <a:lnTo>
                    <a:pt x="911893" y="1878896"/>
                  </a:lnTo>
                  <a:lnTo>
                    <a:pt x="951322" y="1906852"/>
                  </a:lnTo>
                  <a:lnTo>
                    <a:pt x="991544" y="1934379"/>
                  </a:lnTo>
                  <a:lnTo>
                    <a:pt x="1032548" y="1961478"/>
                  </a:lnTo>
                  <a:lnTo>
                    <a:pt x="1074328" y="1988150"/>
                  </a:lnTo>
                  <a:lnTo>
                    <a:pt x="1116874" y="2014399"/>
                  </a:lnTo>
                  <a:lnTo>
                    <a:pt x="1160180" y="2040225"/>
                  </a:lnTo>
                  <a:lnTo>
                    <a:pt x="1204236" y="2065630"/>
                  </a:lnTo>
                  <a:lnTo>
                    <a:pt x="1249034" y="2090617"/>
                  </a:lnTo>
                  <a:lnTo>
                    <a:pt x="1294567" y="2115188"/>
                  </a:lnTo>
                  <a:lnTo>
                    <a:pt x="1340827" y="2139343"/>
                  </a:lnTo>
                  <a:lnTo>
                    <a:pt x="1387804" y="2163086"/>
                  </a:lnTo>
                  <a:lnTo>
                    <a:pt x="1435491" y="2186418"/>
                  </a:lnTo>
                  <a:lnTo>
                    <a:pt x="1483880" y="2209341"/>
                  </a:lnTo>
                  <a:lnTo>
                    <a:pt x="1532962" y="2231856"/>
                  </a:lnTo>
                  <a:lnTo>
                    <a:pt x="1582730" y="2253967"/>
                  </a:lnTo>
                  <a:lnTo>
                    <a:pt x="1628003" y="2273222"/>
                  </a:lnTo>
                  <a:lnTo>
                    <a:pt x="1673348" y="2291438"/>
                  </a:lnTo>
                  <a:lnTo>
                    <a:pt x="1718763" y="2308626"/>
                  </a:lnTo>
                  <a:lnTo>
                    <a:pt x="1764245" y="2324795"/>
                  </a:lnTo>
                  <a:lnTo>
                    <a:pt x="1809792" y="2339957"/>
                  </a:lnTo>
                  <a:lnTo>
                    <a:pt x="1855403" y="2354122"/>
                  </a:lnTo>
                  <a:lnTo>
                    <a:pt x="1901073" y="2367300"/>
                  </a:lnTo>
                  <a:lnTo>
                    <a:pt x="1946802" y="2379503"/>
                  </a:lnTo>
                  <a:lnTo>
                    <a:pt x="1992586" y="2390741"/>
                  </a:lnTo>
                  <a:lnTo>
                    <a:pt x="2038424" y="2401024"/>
                  </a:lnTo>
                  <a:lnTo>
                    <a:pt x="2084313" y="2410363"/>
                  </a:lnTo>
                  <a:lnTo>
                    <a:pt x="2130251" y="2418769"/>
                  </a:lnTo>
                  <a:lnTo>
                    <a:pt x="2176235" y="2426252"/>
                  </a:lnTo>
                  <a:lnTo>
                    <a:pt x="2222264" y="2432823"/>
                  </a:lnTo>
                  <a:lnTo>
                    <a:pt x="2268334" y="2438492"/>
                  </a:lnTo>
                  <a:lnTo>
                    <a:pt x="2314444" y="2443270"/>
                  </a:lnTo>
                  <a:lnTo>
                    <a:pt x="2360590" y="2447168"/>
                  </a:lnTo>
                  <a:lnTo>
                    <a:pt x="2406772" y="2450195"/>
                  </a:lnTo>
                  <a:lnTo>
                    <a:pt x="2452986" y="2452364"/>
                  </a:lnTo>
                  <a:lnTo>
                    <a:pt x="2499230" y="2453684"/>
                  </a:lnTo>
                  <a:lnTo>
                    <a:pt x="2545502" y="2454166"/>
                  </a:lnTo>
                  <a:lnTo>
                    <a:pt x="2591799" y="2453820"/>
                  </a:lnTo>
                  <a:lnTo>
                    <a:pt x="2638119" y="2452657"/>
                  </a:lnTo>
                  <a:lnTo>
                    <a:pt x="2684460" y="2450688"/>
                  </a:lnTo>
                  <a:lnTo>
                    <a:pt x="2730820" y="2447924"/>
                  </a:lnTo>
                  <a:lnTo>
                    <a:pt x="2777196" y="2444374"/>
                  </a:lnTo>
                  <a:lnTo>
                    <a:pt x="2823585" y="2440049"/>
                  </a:lnTo>
                  <a:lnTo>
                    <a:pt x="2869986" y="2434961"/>
                  </a:lnTo>
                  <a:lnTo>
                    <a:pt x="2916396" y="2429119"/>
                  </a:lnTo>
                  <a:lnTo>
                    <a:pt x="2962813" y="2422534"/>
                  </a:lnTo>
                  <a:lnTo>
                    <a:pt x="3009234" y="2415218"/>
                  </a:lnTo>
                  <a:lnTo>
                    <a:pt x="3055658" y="2407179"/>
                  </a:lnTo>
                  <a:lnTo>
                    <a:pt x="3102081" y="2398430"/>
                  </a:lnTo>
                  <a:lnTo>
                    <a:pt x="3125821" y="2393597"/>
                  </a:lnTo>
                  <a:lnTo>
                    <a:pt x="3125821" y="2457409"/>
                  </a:lnTo>
                  <a:lnTo>
                    <a:pt x="3072088" y="2467642"/>
                  </a:lnTo>
                  <a:lnTo>
                    <a:pt x="3025652" y="2475701"/>
                  </a:lnTo>
                  <a:lnTo>
                    <a:pt x="2979217" y="2483059"/>
                  </a:lnTo>
                  <a:lnTo>
                    <a:pt x="2932785" y="2489704"/>
                  </a:lnTo>
                  <a:lnTo>
                    <a:pt x="2886358" y="2495627"/>
                  </a:lnTo>
                  <a:lnTo>
                    <a:pt x="2839938" y="2500819"/>
                  </a:lnTo>
                  <a:lnTo>
                    <a:pt x="2793527" y="2505268"/>
                  </a:lnTo>
                  <a:lnTo>
                    <a:pt x="2747128" y="2508966"/>
                  </a:lnTo>
                  <a:lnTo>
                    <a:pt x="2700742" y="2511901"/>
                  </a:lnTo>
                  <a:lnTo>
                    <a:pt x="2654372" y="2514064"/>
                  </a:lnTo>
                  <a:lnTo>
                    <a:pt x="2608021" y="2515445"/>
                  </a:lnTo>
                  <a:lnTo>
                    <a:pt x="2561690" y="2516033"/>
                  </a:lnTo>
                  <a:lnTo>
                    <a:pt x="2515381" y="2515820"/>
                  </a:lnTo>
                  <a:lnTo>
                    <a:pt x="2469096" y="2514793"/>
                  </a:lnTo>
                  <a:lnTo>
                    <a:pt x="2422838" y="2512945"/>
                  </a:lnTo>
                  <a:lnTo>
                    <a:pt x="2376610" y="2510263"/>
                  </a:lnTo>
                  <a:lnTo>
                    <a:pt x="2330412" y="2506740"/>
                  </a:lnTo>
                  <a:lnTo>
                    <a:pt x="2284247" y="2502363"/>
                  </a:lnTo>
                  <a:lnTo>
                    <a:pt x="2238118" y="2497124"/>
                  </a:lnTo>
                  <a:lnTo>
                    <a:pt x="2192027" y="2491012"/>
                  </a:lnTo>
                  <a:lnTo>
                    <a:pt x="2145975" y="2484018"/>
                  </a:lnTo>
                  <a:lnTo>
                    <a:pt x="2099965" y="2476130"/>
                  </a:lnTo>
                  <a:lnTo>
                    <a:pt x="2053999" y="2467340"/>
                  </a:lnTo>
                  <a:lnTo>
                    <a:pt x="2008080" y="2457636"/>
                  </a:lnTo>
                  <a:lnTo>
                    <a:pt x="1962209" y="2447010"/>
                  </a:lnTo>
                  <a:lnTo>
                    <a:pt x="1916388" y="2435451"/>
                  </a:lnTo>
                  <a:lnTo>
                    <a:pt x="1870620" y="2422948"/>
                  </a:lnTo>
                  <a:lnTo>
                    <a:pt x="1824907" y="2409492"/>
                  </a:lnTo>
                  <a:lnTo>
                    <a:pt x="1779252" y="2395073"/>
                  </a:lnTo>
                  <a:lnTo>
                    <a:pt x="1733655" y="2379681"/>
                  </a:lnTo>
                  <a:lnTo>
                    <a:pt x="1688120" y="2363306"/>
                  </a:lnTo>
                  <a:lnTo>
                    <a:pt x="1642649" y="2345937"/>
                  </a:lnTo>
                  <a:lnTo>
                    <a:pt x="1597243" y="2327564"/>
                  </a:lnTo>
                  <a:lnTo>
                    <a:pt x="1551905" y="2308179"/>
                  </a:lnTo>
                  <a:lnTo>
                    <a:pt x="1502198" y="2286010"/>
                  </a:lnTo>
                  <a:lnTo>
                    <a:pt x="1453153" y="2263452"/>
                  </a:lnTo>
                  <a:lnTo>
                    <a:pt x="1404777" y="2240504"/>
                  </a:lnTo>
                  <a:lnTo>
                    <a:pt x="1357079" y="2217163"/>
                  </a:lnTo>
                  <a:lnTo>
                    <a:pt x="1310067" y="2193427"/>
                  </a:lnTo>
                  <a:lnTo>
                    <a:pt x="1263747" y="2169295"/>
                  </a:lnTo>
                  <a:lnTo>
                    <a:pt x="1218128" y="2144765"/>
                  </a:lnTo>
                  <a:lnTo>
                    <a:pt x="1173218" y="2119835"/>
                  </a:lnTo>
                  <a:lnTo>
                    <a:pt x="1129023" y="2094503"/>
                  </a:lnTo>
                  <a:lnTo>
                    <a:pt x="1085552" y="2068767"/>
                  </a:lnTo>
                  <a:lnTo>
                    <a:pt x="1042812" y="2042626"/>
                  </a:lnTo>
                  <a:lnTo>
                    <a:pt x="1000811" y="2016077"/>
                  </a:lnTo>
                  <a:lnTo>
                    <a:pt x="959557" y="1989120"/>
                  </a:lnTo>
                  <a:lnTo>
                    <a:pt x="919057" y="1961751"/>
                  </a:lnTo>
                  <a:lnTo>
                    <a:pt x="879319" y="1933970"/>
                  </a:lnTo>
                  <a:lnTo>
                    <a:pt x="863322" y="1922395"/>
                  </a:lnTo>
                  <a:close/>
                </a:path>
                <a:path w="3126105" h="2516505">
                  <a:moveTo>
                    <a:pt x="435557" y="1534425"/>
                  </a:moveTo>
                  <a:lnTo>
                    <a:pt x="407293" y="1500674"/>
                  </a:lnTo>
                  <a:lnTo>
                    <a:pt x="379905" y="1466483"/>
                  </a:lnTo>
                  <a:lnTo>
                    <a:pt x="353402" y="1431850"/>
                  </a:lnTo>
                  <a:lnTo>
                    <a:pt x="327792" y="1396773"/>
                  </a:lnTo>
                  <a:lnTo>
                    <a:pt x="303081" y="1361250"/>
                  </a:lnTo>
                  <a:lnTo>
                    <a:pt x="279279" y="1325281"/>
                  </a:lnTo>
                  <a:lnTo>
                    <a:pt x="256391" y="1288862"/>
                  </a:lnTo>
                  <a:lnTo>
                    <a:pt x="234427" y="1251992"/>
                  </a:lnTo>
                  <a:lnTo>
                    <a:pt x="213394" y="1214669"/>
                  </a:lnTo>
                  <a:lnTo>
                    <a:pt x="193299" y="1176891"/>
                  </a:lnTo>
                  <a:lnTo>
                    <a:pt x="174150" y="1138657"/>
                  </a:lnTo>
                  <a:lnTo>
                    <a:pt x="155927" y="1099901"/>
                  </a:lnTo>
                  <a:lnTo>
                    <a:pt x="138721" y="1060812"/>
                  </a:lnTo>
                  <a:lnTo>
                    <a:pt x="122457" y="1021198"/>
                  </a:lnTo>
                  <a:lnTo>
                    <a:pt x="107169" y="981119"/>
                  </a:lnTo>
                  <a:lnTo>
                    <a:pt x="92866" y="940575"/>
                  </a:lnTo>
                  <a:lnTo>
                    <a:pt x="79554" y="899564"/>
                  </a:lnTo>
                  <a:lnTo>
                    <a:pt x="67243" y="858083"/>
                  </a:lnTo>
                  <a:lnTo>
                    <a:pt x="55939" y="816132"/>
                  </a:lnTo>
                  <a:lnTo>
                    <a:pt x="45650" y="773707"/>
                  </a:lnTo>
                  <a:lnTo>
                    <a:pt x="36384" y="730808"/>
                  </a:lnTo>
                  <a:lnTo>
                    <a:pt x="28149" y="687432"/>
                  </a:lnTo>
                  <a:lnTo>
                    <a:pt x="20952" y="643578"/>
                  </a:lnTo>
                  <a:lnTo>
                    <a:pt x="14800" y="599243"/>
                  </a:lnTo>
                  <a:lnTo>
                    <a:pt x="9702" y="554427"/>
                  </a:lnTo>
                  <a:lnTo>
                    <a:pt x="5665" y="509126"/>
                  </a:lnTo>
                  <a:lnTo>
                    <a:pt x="2697" y="463340"/>
                  </a:lnTo>
                  <a:lnTo>
                    <a:pt x="806" y="417067"/>
                  </a:lnTo>
                  <a:lnTo>
                    <a:pt x="0" y="370160"/>
                  </a:lnTo>
                  <a:lnTo>
                    <a:pt x="283" y="323050"/>
                  </a:lnTo>
                  <a:lnTo>
                    <a:pt x="1667" y="275303"/>
                  </a:lnTo>
                  <a:lnTo>
                    <a:pt x="4159" y="227062"/>
                  </a:lnTo>
                  <a:lnTo>
                    <a:pt x="7765" y="178324"/>
                  </a:lnTo>
                  <a:lnTo>
                    <a:pt x="12494" y="129087"/>
                  </a:lnTo>
                  <a:lnTo>
                    <a:pt x="18352" y="79350"/>
                  </a:lnTo>
                  <a:lnTo>
                    <a:pt x="25349" y="29111"/>
                  </a:lnTo>
                  <a:lnTo>
                    <a:pt x="108887" y="0"/>
                  </a:lnTo>
                  <a:lnTo>
                    <a:pt x="101685" y="44917"/>
                  </a:lnTo>
                  <a:lnTo>
                    <a:pt x="94719" y="95226"/>
                  </a:lnTo>
                  <a:lnTo>
                    <a:pt x="88926" y="145016"/>
                  </a:lnTo>
                  <a:lnTo>
                    <a:pt x="84301" y="194288"/>
                  </a:lnTo>
                  <a:lnTo>
                    <a:pt x="80834" y="243045"/>
                  </a:lnTo>
                  <a:lnTo>
                    <a:pt x="78517" y="291288"/>
                  </a:lnTo>
                  <a:lnTo>
                    <a:pt x="77342" y="339020"/>
                  </a:lnTo>
                  <a:lnTo>
                    <a:pt x="77301" y="386241"/>
                  </a:lnTo>
                  <a:lnTo>
                    <a:pt x="78386" y="432955"/>
                  </a:lnTo>
                  <a:lnTo>
                    <a:pt x="80589" y="479163"/>
                  </a:lnTo>
                  <a:lnTo>
                    <a:pt x="83901" y="524867"/>
                  </a:lnTo>
                  <a:lnTo>
                    <a:pt x="88315" y="570068"/>
                  </a:lnTo>
                  <a:lnTo>
                    <a:pt x="93821" y="614769"/>
                  </a:lnTo>
                  <a:lnTo>
                    <a:pt x="100413" y="658972"/>
                  </a:lnTo>
                  <a:lnTo>
                    <a:pt x="108082" y="702678"/>
                  </a:lnTo>
                  <a:lnTo>
                    <a:pt x="116819" y="745890"/>
                  </a:lnTo>
                  <a:lnTo>
                    <a:pt x="126617" y="788609"/>
                  </a:lnTo>
                  <a:lnTo>
                    <a:pt x="137467" y="830837"/>
                  </a:lnTo>
                  <a:lnTo>
                    <a:pt x="149361" y="872577"/>
                  </a:lnTo>
                  <a:lnTo>
                    <a:pt x="162292" y="913829"/>
                  </a:lnTo>
                  <a:lnTo>
                    <a:pt x="176251" y="954596"/>
                  </a:lnTo>
                  <a:lnTo>
                    <a:pt x="191229" y="994880"/>
                  </a:lnTo>
                  <a:lnTo>
                    <a:pt x="207219" y="1034683"/>
                  </a:lnTo>
                  <a:lnTo>
                    <a:pt x="224212" y="1074006"/>
                  </a:lnTo>
                  <a:lnTo>
                    <a:pt x="242201" y="1112852"/>
                  </a:lnTo>
                  <a:lnTo>
                    <a:pt x="261177" y="1151223"/>
                  </a:lnTo>
                  <a:lnTo>
                    <a:pt x="281132" y="1189119"/>
                  </a:lnTo>
                  <a:lnTo>
                    <a:pt x="302058" y="1226544"/>
                  </a:lnTo>
                  <a:lnTo>
                    <a:pt x="323946" y="1263499"/>
                  </a:lnTo>
                  <a:lnTo>
                    <a:pt x="346789" y="1299986"/>
                  </a:lnTo>
                  <a:lnTo>
                    <a:pt x="370578" y="1336007"/>
                  </a:lnTo>
                  <a:lnTo>
                    <a:pt x="395306" y="1371564"/>
                  </a:lnTo>
                  <a:lnTo>
                    <a:pt x="420964" y="1406658"/>
                  </a:lnTo>
                  <a:lnTo>
                    <a:pt x="447543" y="1441292"/>
                  </a:lnTo>
                  <a:lnTo>
                    <a:pt x="475037" y="1475468"/>
                  </a:lnTo>
                  <a:lnTo>
                    <a:pt x="503436" y="1509187"/>
                  </a:lnTo>
                  <a:lnTo>
                    <a:pt x="863322" y="1922395"/>
                  </a:lnTo>
                  <a:lnTo>
                    <a:pt x="840351" y="1905774"/>
                  </a:lnTo>
                  <a:lnTo>
                    <a:pt x="802160" y="1877162"/>
                  </a:lnTo>
                  <a:lnTo>
                    <a:pt x="764754" y="1848132"/>
                  </a:lnTo>
                  <a:lnTo>
                    <a:pt x="728141" y="1818681"/>
                  </a:lnTo>
                  <a:lnTo>
                    <a:pt x="692328" y="1788809"/>
                  </a:lnTo>
                  <a:lnTo>
                    <a:pt x="657323" y="1758513"/>
                  </a:lnTo>
                  <a:lnTo>
                    <a:pt x="623134" y="1727792"/>
                  </a:lnTo>
                  <a:lnTo>
                    <a:pt x="589768" y="1696643"/>
                  </a:lnTo>
                  <a:lnTo>
                    <a:pt x="557233" y="1665065"/>
                  </a:lnTo>
                  <a:lnTo>
                    <a:pt x="525537" y="1633056"/>
                  </a:lnTo>
                  <a:lnTo>
                    <a:pt x="494687" y="1600614"/>
                  </a:lnTo>
                  <a:lnTo>
                    <a:pt x="464691" y="1567738"/>
                  </a:lnTo>
                  <a:lnTo>
                    <a:pt x="435557" y="1534425"/>
                  </a:lnTo>
                  <a:close/>
                </a:path>
              </a:pathLst>
            </a:custGeom>
            <a:grpFill/>
            <a:ln>
              <a:solidFill>
                <a:schemeClr val="accent6">
                  <a:lumMod val="75000"/>
                </a:schemeClr>
              </a:solidFill>
            </a:ln>
          </p:spPr>
          <p:txBody>
            <a:bodyPr wrap="square" lIns="0" tIns="0" rIns="0" bIns="0" rtlCol="0"/>
            <a:lstStyle/>
            <a:p>
              <a:endParaRPr sz="1200"/>
            </a:p>
          </p:txBody>
        </p:sp>
      </p:grpSp>
      <p:sp>
        <p:nvSpPr>
          <p:cNvPr id="7" name="object 7"/>
          <p:cNvSpPr/>
          <p:nvPr/>
        </p:nvSpPr>
        <p:spPr>
          <a:xfrm>
            <a:off x="0" y="0"/>
            <a:ext cx="3580915" cy="6857999"/>
          </a:xfrm>
          <a:prstGeom prst="rect">
            <a:avLst/>
          </a:prstGeom>
          <a:blipFill>
            <a:blip r:embed="rId2" cstate="print">
              <a:duotone>
                <a:prstClr val="black"/>
                <a:schemeClr val="accent3">
                  <a:tint val="45000"/>
                  <a:satMod val="400000"/>
                </a:schemeClr>
              </a:duotone>
            </a:blip>
            <a:stretch>
              <a:fillRect/>
            </a:stretch>
          </a:blipFill>
        </p:spPr>
        <p:txBody>
          <a:bodyPr wrap="square" lIns="0" tIns="0" rIns="0" bIns="0" rtlCol="0"/>
          <a:lstStyle/>
          <a:p>
            <a:endParaRPr sz="1200" dirty="0">
              <a:solidFill>
                <a:srgbClr val="068B7C"/>
              </a:solidFill>
            </a:endParaRPr>
          </a:p>
        </p:txBody>
      </p:sp>
      <p:pic>
        <p:nvPicPr>
          <p:cNvPr id="9" name="Picture 8">
            <a:extLst>
              <a:ext uri="{FF2B5EF4-FFF2-40B4-BE49-F238E27FC236}">
                <a16:creationId xmlns:a16="http://schemas.microsoft.com/office/drawing/2014/main" id="{01305E88-A608-B941-AFF1-E68753026CD9}"/>
              </a:ext>
            </a:extLst>
          </p:cNvPr>
          <p:cNvPicPr>
            <a:picLocks noChangeAspect="1"/>
          </p:cNvPicPr>
          <p:nvPr/>
        </p:nvPicPr>
        <p:blipFill>
          <a:blip r:embed="rId3">
            <a:alphaModFix/>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17764" y="1066800"/>
            <a:ext cx="5154636" cy="1740527"/>
          </a:xfrm>
          <a:prstGeom prst="rect">
            <a:avLst/>
          </a:prstGeom>
        </p:spPr>
      </p:pic>
    </p:spTree>
    <p:extLst>
      <p:ext uri="{BB962C8B-B14F-4D97-AF65-F5344CB8AC3E}">
        <p14:creationId xmlns:p14="http://schemas.microsoft.com/office/powerpoint/2010/main" val="2232831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CD59C4AE-5169-834A-8A84-46E8C98155B0}"/>
              </a:ext>
            </a:extLst>
          </p:cNvPr>
          <p:cNvPicPr>
            <a:picLocks noGrp="1" noChangeAspect="1"/>
          </p:cNvPicPr>
          <p:nvPr>
            <p:ph idx="1"/>
          </p:nvPr>
        </p:nvPicPr>
        <p:blipFill>
          <a:blip r:embed="rId2"/>
          <a:stretch>
            <a:fillRect/>
          </a:stretch>
        </p:blipFill>
        <p:spPr>
          <a:xfrm>
            <a:off x="-2" y="-1"/>
            <a:ext cx="12192001" cy="6858001"/>
          </a:xfrm>
        </p:spPr>
      </p:pic>
      <p:pic>
        <p:nvPicPr>
          <p:cNvPr id="3" name="Picture 2" descr="A screenshot of a cell phone&#10;&#10;Description automatically generated">
            <a:extLst>
              <a:ext uri="{FF2B5EF4-FFF2-40B4-BE49-F238E27FC236}">
                <a16:creationId xmlns:a16="http://schemas.microsoft.com/office/drawing/2014/main" id="{7A6F234A-941A-3344-8636-80569EBE085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59551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44677"/>
            <a:ext cx="5337175" cy="513080"/>
          </a:xfrm>
          <a:prstGeom prst="rect">
            <a:avLst/>
          </a:prstGeom>
        </p:spPr>
        <p:txBody>
          <a:bodyPr vert="horz" wrap="square" lIns="0" tIns="12065" rIns="0" bIns="0" rtlCol="0">
            <a:spAutoFit/>
          </a:bodyPr>
          <a:lstStyle/>
          <a:p>
            <a:pPr marL="12700">
              <a:lnSpc>
                <a:spcPct val="100000"/>
              </a:lnSpc>
              <a:spcBef>
                <a:spcPts val="95"/>
              </a:spcBef>
            </a:pPr>
            <a:r>
              <a:rPr spc="-5" dirty="0">
                <a:solidFill>
                  <a:srgbClr val="028579"/>
                </a:solidFill>
              </a:rPr>
              <a:t>Assisting Students in</a:t>
            </a:r>
            <a:r>
              <a:rPr spc="-60" dirty="0">
                <a:solidFill>
                  <a:srgbClr val="028579"/>
                </a:solidFill>
              </a:rPr>
              <a:t> </a:t>
            </a:r>
            <a:r>
              <a:rPr spc="-5" dirty="0">
                <a:solidFill>
                  <a:srgbClr val="028579"/>
                </a:solidFill>
              </a:rPr>
              <a:t>Distress</a:t>
            </a:r>
          </a:p>
        </p:txBody>
      </p:sp>
      <p:graphicFrame>
        <p:nvGraphicFramePr>
          <p:cNvPr id="10" name="object 10"/>
          <p:cNvGraphicFramePr>
            <a:graphicFrameLocks noGrp="1"/>
          </p:cNvGraphicFramePr>
          <p:nvPr>
            <p:extLst>
              <p:ext uri="{D42A27DB-BD31-4B8C-83A1-F6EECF244321}">
                <p14:modId xmlns:p14="http://schemas.microsoft.com/office/powerpoint/2010/main" val="3262023590"/>
              </p:ext>
            </p:extLst>
          </p:nvPr>
        </p:nvGraphicFramePr>
        <p:xfrm>
          <a:off x="679450" y="1182687"/>
          <a:ext cx="10591800" cy="4676787"/>
        </p:xfrm>
        <a:graphic>
          <a:graphicData uri="http://schemas.openxmlformats.org/drawingml/2006/table">
            <a:tbl>
              <a:tblPr firstRow="1" bandRow="1">
                <a:tableStyleId>{2D5ABB26-0587-4C30-8999-92F81FD0307C}</a:tableStyleId>
              </a:tblPr>
              <a:tblGrid>
                <a:gridCol w="5452745">
                  <a:extLst>
                    <a:ext uri="{9D8B030D-6E8A-4147-A177-3AD203B41FA5}">
                      <a16:colId xmlns:a16="http://schemas.microsoft.com/office/drawing/2014/main" val="20000"/>
                    </a:ext>
                  </a:extLst>
                </a:gridCol>
                <a:gridCol w="5139055">
                  <a:extLst>
                    <a:ext uri="{9D8B030D-6E8A-4147-A177-3AD203B41FA5}">
                      <a16:colId xmlns:a16="http://schemas.microsoft.com/office/drawing/2014/main" val="20001"/>
                    </a:ext>
                  </a:extLst>
                </a:gridCol>
              </a:tblGrid>
              <a:tr h="509602">
                <a:tc gridSpan="2">
                  <a:txBody>
                    <a:bodyPr/>
                    <a:lstStyle/>
                    <a:p>
                      <a:pPr marL="91440">
                        <a:lnSpc>
                          <a:spcPct val="100000"/>
                        </a:lnSpc>
                        <a:spcBef>
                          <a:spcPts val="245"/>
                        </a:spcBef>
                      </a:pPr>
                      <a:r>
                        <a:rPr sz="1800" b="1" spc="-5" dirty="0">
                          <a:solidFill>
                            <a:srgbClr val="FFFFFF"/>
                          </a:solidFill>
                          <a:latin typeface="Calibri"/>
                          <a:cs typeface="Calibri"/>
                        </a:rPr>
                        <a:t>LEVEL ONE: </a:t>
                      </a:r>
                      <a:r>
                        <a:rPr sz="1800" b="1" spc="-20" dirty="0">
                          <a:solidFill>
                            <a:srgbClr val="FFFFFF"/>
                          </a:solidFill>
                          <a:latin typeface="Calibri"/>
                          <a:cs typeface="Calibri"/>
                        </a:rPr>
                        <a:t>LOW</a:t>
                      </a:r>
                      <a:r>
                        <a:rPr sz="1800" b="1" spc="15" dirty="0">
                          <a:solidFill>
                            <a:srgbClr val="FFFFFF"/>
                          </a:solidFill>
                          <a:latin typeface="Calibri"/>
                          <a:cs typeface="Calibri"/>
                        </a:rPr>
                        <a:t> </a:t>
                      </a:r>
                      <a:r>
                        <a:rPr sz="1800" b="1" dirty="0">
                          <a:solidFill>
                            <a:srgbClr val="FFFFFF"/>
                          </a:solidFill>
                          <a:latin typeface="Calibri"/>
                          <a:cs typeface="Calibri"/>
                        </a:rPr>
                        <a:t>RISK</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hMerge="1">
                  <a:txBody>
                    <a:bodyPr/>
                    <a:lstStyle/>
                    <a:p>
                      <a:endParaRPr/>
                    </a:p>
                  </a:txBody>
                  <a:tcPr marL="0" marR="0" marT="0" marB="0"/>
                </a:tc>
                <a:extLst>
                  <a:ext uri="{0D108BD9-81ED-4DB2-BD59-A6C34878D82A}">
                    <a16:rowId xmlns:a16="http://schemas.microsoft.com/office/drawing/2014/main" val="10000"/>
                  </a:ext>
                </a:extLst>
              </a:tr>
              <a:tr h="509601">
                <a:tc>
                  <a:txBody>
                    <a:bodyPr/>
                    <a:lstStyle/>
                    <a:p>
                      <a:pPr marL="90805">
                        <a:lnSpc>
                          <a:spcPct val="100000"/>
                        </a:lnSpc>
                        <a:spcBef>
                          <a:spcPts val="245"/>
                        </a:spcBef>
                      </a:pPr>
                      <a:r>
                        <a:rPr sz="1800" spc="-10" dirty="0">
                          <a:latin typeface="Calibri"/>
                          <a:cs typeface="Calibri"/>
                        </a:rPr>
                        <a:t>Warning</a:t>
                      </a:r>
                      <a:r>
                        <a:rPr sz="1800" spc="-5" dirty="0">
                          <a:latin typeface="Calibri"/>
                          <a:cs typeface="Calibri"/>
                        </a:rPr>
                        <a:t> Signs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90805">
                        <a:lnSpc>
                          <a:spcPct val="100000"/>
                        </a:lnSpc>
                        <a:spcBef>
                          <a:spcPts val="245"/>
                        </a:spcBef>
                      </a:pPr>
                      <a:r>
                        <a:rPr sz="1800" spc="-5" dirty="0">
                          <a:latin typeface="Calibri"/>
                          <a:cs typeface="Calibri"/>
                        </a:rPr>
                        <a:t>How </a:t>
                      </a:r>
                      <a:r>
                        <a:rPr sz="1800" spc="-15" dirty="0">
                          <a:latin typeface="Calibri"/>
                          <a:cs typeface="Calibri"/>
                        </a:rPr>
                        <a:t>to</a:t>
                      </a:r>
                      <a:r>
                        <a:rPr sz="1800" spc="15" dirty="0">
                          <a:latin typeface="Calibri"/>
                          <a:cs typeface="Calibri"/>
                        </a:rPr>
                        <a:t> </a:t>
                      </a:r>
                      <a:r>
                        <a:rPr sz="1800" spc="-10" dirty="0">
                          <a:latin typeface="Calibri"/>
                          <a:cs typeface="Calibri"/>
                        </a:rPr>
                        <a:t>Respond</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3657584">
                <a:tc>
                  <a:txBody>
                    <a:bodyPr/>
                    <a:lstStyle/>
                    <a:p>
                      <a:pPr marL="90805">
                        <a:lnSpc>
                          <a:spcPct val="100000"/>
                        </a:lnSpc>
                        <a:spcBef>
                          <a:spcPts val="245"/>
                        </a:spcBef>
                      </a:pPr>
                      <a:r>
                        <a:rPr sz="1800" spc="-5" dirty="0">
                          <a:latin typeface="Calibri"/>
                          <a:cs typeface="Calibri"/>
                        </a:rPr>
                        <a:t>Pronounced </a:t>
                      </a:r>
                      <a:r>
                        <a:rPr sz="1800" dirty="0">
                          <a:latin typeface="Calibri"/>
                          <a:cs typeface="Calibri"/>
                        </a:rPr>
                        <a:t>and </a:t>
                      </a:r>
                      <a:r>
                        <a:rPr sz="1800" spc="-5" dirty="0">
                          <a:latin typeface="Calibri"/>
                          <a:cs typeface="Calibri"/>
                        </a:rPr>
                        <a:t>sudden change </a:t>
                      </a:r>
                      <a:r>
                        <a:rPr sz="1800" dirty="0">
                          <a:latin typeface="Calibri"/>
                          <a:cs typeface="Calibri"/>
                        </a:rPr>
                        <a:t>in </a:t>
                      </a:r>
                      <a:r>
                        <a:rPr sz="1800" spc="-10" dirty="0">
                          <a:latin typeface="Calibri"/>
                          <a:cs typeface="Calibri"/>
                        </a:rPr>
                        <a:t>attendance</a:t>
                      </a:r>
                      <a:r>
                        <a:rPr sz="1800" spc="55" dirty="0">
                          <a:latin typeface="Calibri"/>
                          <a:cs typeface="Calibri"/>
                        </a:rPr>
                        <a:t> </a:t>
                      </a:r>
                      <a:r>
                        <a:rPr sz="1800" spc="-10" dirty="0">
                          <a:latin typeface="Calibri"/>
                          <a:cs typeface="Calibri"/>
                        </a:rPr>
                        <a:t>patterns:</a:t>
                      </a:r>
                      <a:endParaRPr sz="1800">
                        <a:latin typeface="Calibri"/>
                        <a:cs typeface="Calibri"/>
                      </a:endParaRPr>
                    </a:p>
                    <a:p>
                      <a:pPr marL="377190" indent="-286385">
                        <a:lnSpc>
                          <a:spcPct val="100000"/>
                        </a:lnSpc>
                        <a:buFont typeface="Arial"/>
                        <a:buChar char="•"/>
                        <a:tabLst>
                          <a:tab pos="376555" algn="l"/>
                          <a:tab pos="377190" algn="l"/>
                        </a:tabLst>
                      </a:pPr>
                      <a:r>
                        <a:rPr sz="1800" spc="-20" dirty="0">
                          <a:latin typeface="Calibri"/>
                          <a:cs typeface="Calibri"/>
                        </a:rPr>
                        <a:t>Tardiness</a:t>
                      </a:r>
                      <a:endParaRPr sz="1800">
                        <a:latin typeface="Calibri"/>
                        <a:cs typeface="Calibri"/>
                      </a:endParaRPr>
                    </a:p>
                    <a:p>
                      <a:pPr marL="90805" marR="3265170">
                        <a:lnSpc>
                          <a:spcPct val="100000"/>
                        </a:lnSpc>
                        <a:buFont typeface="Arial"/>
                        <a:buChar char="•"/>
                        <a:tabLst>
                          <a:tab pos="376555" algn="l"/>
                          <a:tab pos="377190" algn="l"/>
                        </a:tabLst>
                      </a:pPr>
                      <a:r>
                        <a:rPr sz="1800" spc="-5" dirty="0">
                          <a:latin typeface="Calibri"/>
                          <a:cs typeface="Calibri"/>
                        </a:rPr>
                        <a:t>Increased</a:t>
                      </a:r>
                      <a:r>
                        <a:rPr sz="1800" spc="-70" dirty="0">
                          <a:latin typeface="Calibri"/>
                          <a:cs typeface="Calibri"/>
                        </a:rPr>
                        <a:t> </a:t>
                      </a:r>
                      <a:r>
                        <a:rPr sz="1800" spc="-5" dirty="0">
                          <a:latin typeface="Calibri"/>
                          <a:cs typeface="Calibri"/>
                        </a:rPr>
                        <a:t>absences  Change </a:t>
                      </a:r>
                      <a:r>
                        <a:rPr sz="1800" dirty="0">
                          <a:latin typeface="Calibri"/>
                          <a:cs typeface="Calibri"/>
                        </a:rPr>
                        <a:t>in </a:t>
                      </a:r>
                      <a:r>
                        <a:rPr sz="1800" spc="-5" dirty="0">
                          <a:latin typeface="Calibri"/>
                          <a:cs typeface="Calibri"/>
                        </a:rPr>
                        <a:t>Behavior:</a:t>
                      </a:r>
                      <a:endParaRPr sz="1800">
                        <a:latin typeface="Calibri"/>
                        <a:cs typeface="Calibri"/>
                      </a:endParaRPr>
                    </a:p>
                    <a:p>
                      <a:pPr marL="377190" indent="-286385">
                        <a:lnSpc>
                          <a:spcPct val="100000"/>
                        </a:lnSpc>
                        <a:buFont typeface="Arial"/>
                        <a:buChar char="•"/>
                        <a:tabLst>
                          <a:tab pos="376555" algn="l"/>
                          <a:tab pos="377190" algn="l"/>
                        </a:tabLst>
                      </a:pPr>
                      <a:r>
                        <a:rPr sz="1800" spc="-10" dirty="0">
                          <a:latin typeface="Calibri"/>
                          <a:cs typeface="Calibri"/>
                        </a:rPr>
                        <a:t>Withdrawn</a:t>
                      </a:r>
                      <a:endParaRPr sz="1800">
                        <a:latin typeface="Calibri"/>
                        <a:cs typeface="Calibri"/>
                      </a:endParaRPr>
                    </a:p>
                    <a:p>
                      <a:pPr marL="377190" indent="-286385">
                        <a:lnSpc>
                          <a:spcPct val="100000"/>
                        </a:lnSpc>
                        <a:buFont typeface="Arial"/>
                        <a:buChar char="•"/>
                        <a:tabLst>
                          <a:tab pos="376555" algn="l"/>
                          <a:tab pos="377190" algn="l"/>
                        </a:tabLst>
                      </a:pPr>
                      <a:r>
                        <a:rPr sz="1800" spc="-5" dirty="0">
                          <a:latin typeface="Calibri"/>
                          <a:cs typeface="Calibri"/>
                        </a:rPr>
                        <a:t>Irritable</a:t>
                      </a:r>
                      <a:endParaRPr sz="1800">
                        <a:latin typeface="Calibri"/>
                        <a:cs typeface="Calibri"/>
                      </a:endParaRPr>
                    </a:p>
                    <a:p>
                      <a:pPr marL="377190" indent="-286385">
                        <a:lnSpc>
                          <a:spcPct val="100000"/>
                        </a:lnSpc>
                        <a:buFont typeface="Arial"/>
                        <a:buChar char="•"/>
                        <a:tabLst>
                          <a:tab pos="376555" algn="l"/>
                          <a:tab pos="377190" algn="l"/>
                        </a:tabLst>
                      </a:pPr>
                      <a:r>
                        <a:rPr sz="1800" spc="-10" dirty="0">
                          <a:latin typeface="Calibri"/>
                          <a:cs typeface="Calibri"/>
                        </a:rPr>
                        <a:t>Confrontational</a:t>
                      </a:r>
                      <a:endParaRPr sz="1800">
                        <a:latin typeface="Calibri"/>
                        <a:cs typeface="Calibri"/>
                      </a:endParaRPr>
                    </a:p>
                    <a:p>
                      <a:pPr marL="377190" indent="-286385">
                        <a:lnSpc>
                          <a:spcPct val="100000"/>
                        </a:lnSpc>
                        <a:buFont typeface="Arial"/>
                        <a:buChar char="•"/>
                        <a:tabLst>
                          <a:tab pos="376555" algn="l"/>
                          <a:tab pos="377190" algn="l"/>
                        </a:tabLst>
                      </a:pPr>
                      <a:r>
                        <a:rPr sz="1800" spc="-10" dirty="0">
                          <a:latin typeface="Calibri"/>
                          <a:cs typeface="Calibri"/>
                        </a:rPr>
                        <a:t>Depressed</a:t>
                      </a:r>
                      <a:endParaRPr sz="1800">
                        <a:latin typeface="Calibri"/>
                        <a:cs typeface="Calibri"/>
                      </a:endParaRPr>
                    </a:p>
                    <a:p>
                      <a:pPr marL="377190" indent="-286385">
                        <a:lnSpc>
                          <a:spcPct val="100000"/>
                        </a:lnSpc>
                        <a:buFont typeface="Arial"/>
                        <a:buChar char="•"/>
                        <a:tabLst>
                          <a:tab pos="376555" algn="l"/>
                          <a:tab pos="377190" algn="l"/>
                        </a:tabLst>
                      </a:pPr>
                      <a:r>
                        <a:rPr sz="1800" dirty="0">
                          <a:latin typeface="Calibri"/>
                          <a:cs typeface="Calibri"/>
                        </a:rPr>
                        <a:t>Angry</a:t>
                      </a:r>
                      <a:endParaRPr sz="1800">
                        <a:latin typeface="Calibri"/>
                        <a:cs typeface="Calibri"/>
                      </a:endParaRPr>
                    </a:p>
                    <a:p>
                      <a:pPr marL="90805">
                        <a:lnSpc>
                          <a:spcPct val="100000"/>
                        </a:lnSpc>
                      </a:pPr>
                      <a:r>
                        <a:rPr sz="1800" spc="-15" dirty="0">
                          <a:latin typeface="Calibri"/>
                          <a:cs typeface="Calibri"/>
                        </a:rPr>
                        <a:t>Negative </a:t>
                      </a:r>
                      <a:r>
                        <a:rPr sz="1800" spc="-5" dirty="0">
                          <a:latin typeface="Calibri"/>
                          <a:cs typeface="Calibri"/>
                        </a:rPr>
                        <a:t>change </a:t>
                      </a:r>
                      <a:r>
                        <a:rPr sz="1800" dirty="0">
                          <a:latin typeface="Calibri"/>
                          <a:cs typeface="Calibri"/>
                        </a:rPr>
                        <a:t>in</a:t>
                      </a:r>
                      <a:r>
                        <a:rPr sz="1800" spc="50" dirty="0">
                          <a:latin typeface="Calibri"/>
                          <a:cs typeface="Calibri"/>
                        </a:rPr>
                        <a:t> </a:t>
                      </a:r>
                      <a:r>
                        <a:rPr sz="1800" spc="-10" dirty="0">
                          <a:latin typeface="Calibri"/>
                          <a:cs typeface="Calibri"/>
                        </a:rPr>
                        <a:t>attitude</a:t>
                      </a:r>
                      <a:endParaRPr sz="1800">
                        <a:latin typeface="Calibri"/>
                        <a:cs typeface="Calibri"/>
                      </a:endParaRPr>
                    </a:p>
                    <a:p>
                      <a:pPr marL="377190" marR="391160" indent="-285750">
                        <a:lnSpc>
                          <a:spcPct val="100000"/>
                        </a:lnSpc>
                        <a:buFont typeface="Arial"/>
                        <a:buChar char="•"/>
                        <a:tabLst>
                          <a:tab pos="376555" algn="l"/>
                          <a:tab pos="377190" algn="l"/>
                        </a:tabLst>
                      </a:pPr>
                      <a:r>
                        <a:rPr sz="1800" spc="-5" dirty="0">
                          <a:latin typeface="Calibri"/>
                          <a:cs typeface="Calibri"/>
                        </a:rPr>
                        <a:t>Significant change </a:t>
                      </a:r>
                      <a:r>
                        <a:rPr sz="1800" dirty="0">
                          <a:latin typeface="Calibri"/>
                          <a:cs typeface="Calibri"/>
                        </a:rPr>
                        <a:t>in </a:t>
                      </a:r>
                      <a:r>
                        <a:rPr sz="1800" spc="-5" dirty="0">
                          <a:latin typeface="Calibri"/>
                          <a:cs typeface="Calibri"/>
                        </a:rPr>
                        <a:t>the </a:t>
                      </a:r>
                      <a:r>
                        <a:rPr sz="1800" spc="-20" dirty="0">
                          <a:latin typeface="Calibri"/>
                          <a:cs typeface="Calibri"/>
                        </a:rPr>
                        <a:t>way </a:t>
                      </a:r>
                      <a:r>
                        <a:rPr sz="1800" spc="-5" dirty="0">
                          <a:latin typeface="Calibri"/>
                          <a:cs typeface="Calibri"/>
                        </a:rPr>
                        <a:t>the </a:t>
                      </a:r>
                      <a:r>
                        <a:rPr sz="1800" spc="-10" dirty="0">
                          <a:latin typeface="Calibri"/>
                          <a:cs typeface="Calibri"/>
                        </a:rPr>
                        <a:t>student interacts  </a:t>
                      </a:r>
                      <a:r>
                        <a:rPr sz="1800" spc="-5" dirty="0">
                          <a:latin typeface="Calibri"/>
                          <a:cs typeface="Calibri"/>
                        </a:rPr>
                        <a:t>with </a:t>
                      </a:r>
                      <a:r>
                        <a:rPr sz="1800" spc="-20" dirty="0">
                          <a:latin typeface="Calibri"/>
                          <a:cs typeface="Calibri"/>
                        </a:rPr>
                        <a:t>staff </a:t>
                      </a:r>
                      <a:r>
                        <a:rPr sz="1800" spc="-10" dirty="0">
                          <a:latin typeface="Calibri"/>
                          <a:cs typeface="Calibri"/>
                        </a:rPr>
                        <a:t>and/or</a:t>
                      </a:r>
                      <a:r>
                        <a:rPr sz="1800" spc="35" dirty="0">
                          <a:latin typeface="Calibri"/>
                          <a:cs typeface="Calibri"/>
                        </a:rPr>
                        <a:t> </a:t>
                      </a:r>
                      <a:r>
                        <a:rPr sz="1800" spc="-10" dirty="0">
                          <a:latin typeface="Calibri"/>
                          <a:cs typeface="Calibri"/>
                        </a:rPr>
                        <a:t>students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433705" indent="-343535">
                        <a:lnSpc>
                          <a:spcPct val="100000"/>
                        </a:lnSpc>
                        <a:spcBef>
                          <a:spcPts val="245"/>
                        </a:spcBef>
                        <a:buAutoNum type="arabicPeriod"/>
                        <a:tabLst>
                          <a:tab pos="433705" algn="l"/>
                          <a:tab pos="434340" algn="l"/>
                        </a:tabLst>
                      </a:pPr>
                      <a:r>
                        <a:rPr sz="1800" spc="-5" dirty="0">
                          <a:latin typeface="Calibri"/>
                          <a:cs typeface="Calibri"/>
                        </a:rPr>
                        <a:t>Meet with </a:t>
                      </a:r>
                      <a:r>
                        <a:rPr sz="1800" spc="-10" dirty="0">
                          <a:latin typeface="Calibri"/>
                          <a:cs typeface="Calibri"/>
                        </a:rPr>
                        <a:t>student</a:t>
                      </a:r>
                      <a:r>
                        <a:rPr sz="1800" spc="25" dirty="0">
                          <a:latin typeface="Calibri"/>
                          <a:cs typeface="Calibri"/>
                        </a:rPr>
                        <a:t> </a:t>
                      </a:r>
                      <a:r>
                        <a:rPr sz="1800" spc="-10" dirty="0">
                          <a:latin typeface="Calibri"/>
                          <a:cs typeface="Calibri"/>
                        </a:rPr>
                        <a:t>individually.</a:t>
                      </a:r>
                      <a:endParaRPr sz="1800" dirty="0">
                        <a:latin typeface="Calibri"/>
                        <a:cs typeface="Calibri"/>
                      </a:endParaRPr>
                    </a:p>
                    <a:p>
                      <a:pPr marL="434340" marR="354965" indent="-343535">
                        <a:lnSpc>
                          <a:spcPct val="100000"/>
                        </a:lnSpc>
                        <a:buAutoNum type="arabicPeriod"/>
                        <a:tabLst>
                          <a:tab pos="433705" algn="l"/>
                          <a:tab pos="434340" algn="l"/>
                        </a:tabLst>
                      </a:pPr>
                      <a:r>
                        <a:rPr sz="1800" dirty="0">
                          <a:latin typeface="Calibri"/>
                          <a:cs typeface="Calibri"/>
                        </a:rPr>
                        <a:t>In a </a:t>
                      </a:r>
                      <a:r>
                        <a:rPr sz="1800" spc="-10" dirty="0">
                          <a:latin typeface="Calibri"/>
                          <a:cs typeface="Calibri"/>
                        </a:rPr>
                        <a:t>non-threatening </a:t>
                      </a:r>
                      <a:r>
                        <a:rPr sz="1800" dirty="0">
                          <a:latin typeface="Calibri"/>
                          <a:cs typeface="Calibri"/>
                        </a:rPr>
                        <a:t>and </a:t>
                      </a:r>
                      <a:r>
                        <a:rPr sz="1800" spc="-5" dirty="0">
                          <a:latin typeface="Calibri"/>
                          <a:cs typeface="Calibri"/>
                        </a:rPr>
                        <a:t>non-punitive </a:t>
                      </a:r>
                      <a:r>
                        <a:rPr sz="1800" spc="-10" dirty="0">
                          <a:latin typeface="Calibri"/>
                          <a:cs typeface="Calibri"/>
                        </a:rPr>
                        <a:t>fashion,  comment </a:t>
                      </a:r>
                      <a:r>
                        <a:rPr sz="1800" spc="-5" dirty="0">
                          <a:latin typeface="Calibri"/>
                          <a:cs typeface="Calibri"/>
                        </a:rPr>
                        <a:t>on </a:t>
                      </a:r>
                      <a:r>
                        <a:rPr sz="1800" spc="-10" dirty="0">
                          <a:latin typeface="Calibri"/>
                          <a:cs typeface="Calibri"/>
                        </a:rPr>
                        <a:t>your observations </a:t>
                      </a:r>
                      <a:r>
                        <a:rPr sz="1800" spc="-5" dirty="0">
                          <a:latin typeface="Calibri"/>
                          <a:cs typeface="Calibri"/>
                        </a:rPr>
                        <a:t>of specific  </a:t>
                      </a:r>
                      <a:r>
                        <a:rPr sz="1800" spc="-10" dirty="0">
                          <a:latin typeface="Calibri"/>
                          <a:cs typeface="Calibri"/>
                        </a:rPr>
                        <a:t>behaviors </a:t>
                      </a:r>
                      <a:r>
                        <a:rPr sz="1800" dirty="0">
                          <a:latin typeface="Calibri"/>
                          <a:cs typeface="Calibri"/>
                        </a:rPr>
                        <a:t>and </a:t>
                      </a:r>
                      <a:r>
                        <a:rPr sz="1800" spc="-10" dirty="0">
                          <a:latin typeface="Calibri"/>
                          <a:cs typeface="Calibri"/>
                        </a:rPr>
                        <a:t>express your</a:t>
                      </a:r>
                      <a:r>
                        <a:rPr sz="1800" spc="25" dirty="0">
                          <a:latin typeface="Calibri"/>
                          <a:cs typeface="Calibri"/>
                        </a:rPr>
                        <a:t> </a:t>
                      </a:r>
                      <a:r>
                        <a:rPr sz="1800" spc="-5" dirty="0">
                          <a:latin typeface="Calibri"/>
                          <a:cs typeface="Calibri"/>
                        </a:rPr>
                        <a:t>concern.</a:t>
                      </a:r>
                      <a:endParaRPr sz="1800" dirty="0">
                        <a:latin typeface="Calibri"/>
                        <a:cs typeface="Calibri"/>
                      </a:endParaRPr>
                    </a:p>
                    <a:p>
                      <a:pPr marL="434340" marR="170815" indent="-342900">
                        <a:lnSpc>
                          <a:spcPct val="100000"/>
                        </a:lnSpc>
                        <a:buAutoNum type="arabicPeriod"/>
                        <a:tabLst>
                          <a:tab pos="434340" algn="l"/>
                          <a:tab pos="434975" algn="l"/>
                        </a:tabLst>
                      </a:pPr>
                      <a:r>
                        <a:rPr sz="1800" spc="-5" dirty="0">
                          <a:latin typeface="Calibri"/>
                          <a:cs typeface="Calibri"/>
                        </a:rPr>
                        <a:t>Inquire </a:t>
                      </a:r>
                      <a:r>
                        <a:rPr sz="1800" dirty="0">
                          <a:latin typeface="Calibri"/>
                          <a:cs typeface="Calibri"/>
                        </a:rPr>
                        <a:t>as </a:t>
                      </a:r>
                      <a:r>
                        <a:rPr sz="1800" spc="-15" dirty="0">
                          <a:latin typeface="Calibri"/>
                          <a:cs typeface="Calibri"/>
                        </a:rPr>
                        <a:t>to </a:t>
                      </a:r>
                      <a:r>
                        <a:rPr sz="1800" spc="-10" dirty="0">
                          <a:latin typeface="Calibri"/>
                          <a:cs typeface="Calibri"/>
                        </a:rPr>
                        <a:t>what circumstances </a:t>
                      </a:r>
                      <a:r>
                        <a:rPr sz="1800" spc="-15" dirty="0">
                          <a:latin typeface="Calibri"/>
                          <a:cs typeface="Calibri"/>
                        </a:rPr>
                        <a:t>may </a:t>
                      </a:r>
                      <a:r>
                        <a:rPr sz="1800" dirty="0">
                          <a:latin typeface="Calibri"/>
                          <a:cs typeface="Calibri"/>
                        </a:rPr>
                        <a:t>be </a:t>
                      </a:r>
                      <a:r>
                        <a:rPr sz="1800" spc="-5" dirty="0">
                          <a:latin typeface="Calibri"/>
                          <a:cs typeface="Calibri"/>
                        </a:rPr>
                        <a:t>causing  the changes </a:t>
                      </a:r>
                      <a:r>
                        <a:rPr sz="1800" dirty="0">
                          <a:latin typeface="Calibri"/>
                          <a:cs typeface="Calibri"/>
                        </a:rPr>
                        <a:t>in</a:t>
                      </a:r>
                      <a:r>
                        <a:rPr sz="1800" spc="35" dirty="0">
                          <a:latin typeface="Calibri"/>
                          <a:cs typeface="Calibri"/>
                        </a:rPr>
                        <a:t> </a:t>
                      </a:r>
                      <a:r>
                        <a:rPr sz="1800" spc="-25" dirty="0">
                          <a:latin typeface="Calibri"/>
                          <a:cs typeface="Calibri"/>
                        </a:rPr>
                        <a:t>behavior.</a:t>
                      </a:r>
                      <a:endParaRPr sz="1800" dirty="0">
                        <a:latin typeface="Calibri"/>
                        <a:cs typeface="Calibri"/>
                      </a:endParaRPr>
                    </a:p>
                    <a:p>
                      <a:pPr marL="434340" indent="-343535">
                        <a:lnSpc>
                          <a:spcPct val="100000"/>
                        </a:lnSpc>
                        <a:buAutoNum type="arabicPeriod"/>
                        <a:tabLst>
                          <a:tab pos="434340" algn="l"/>
                          <a:tab pos="434975" algn="l"/>
                        </a:tabLst>
                      </a:pPr>
                      <a:r>
                        <a:rPr sz="1800" spc="-10" dirty="0">
                          <a:latin typeface="Calibri"/>
                          <a:cs typeface="Calibri"/>
                        </a:rPr>
                        <a:t>Provide </a:t>
                      </a:r>
                      <a:r>
                        <a:rPr sz="1800" spc="-20" dirty="0">
                          <a:latin typeface="Calibri"/>
                          <a:cs typeface="Calibri"/>
                        </a:rPr>
                        <a:t>referral </a:t>
                      </a:r>
                      <a:r>
                        <a:rPr sz="1800" spc="-15" dirty="0">
                          <a:latin typeface="Calibri"/>
                          <a:cs typeface="Calibri"/>
                        </a:rPr>
                        <a:t>to </a:t>
                      </a:r>
                      <a:r>
                        <a:rPr sz="1800" spc="-5" dirty="0">
                          <a:latin typeface="Calibri"/>
                          <a:cs typeface="Calibri"/>
                        </a:rPr>
                        <a:t>counselor </a:t>
                      </a:r>
                      <a:r>
                        <a:rPr sz="1800" spc="-10" dirty="0">
                          <a:latin typeface="Calibri"/>
                          <a:cs typeface="Calibri"/>
                        </a:rPr>
                        <a:t>and/or</a:t>
                      </a:r>
                      <a:r>
                        <a:rPr sz="1800" spc="90" dirty="0">
                          <a:latin typeface="Calibri"/>
                          <a:cs typeface="Calibri"/>
                        </a:rPr>
                        <a:t> </a:t>
                      </a:r>
                      <a:r>
                        <a:rPr sz="1800" spc="-10" dirty="0">
                          <a:latin typeface="Calibri"/>
                          <a:cs typeface="Calibri"/>
                        </a:rPr>
                        <a:t>resources.</a:t>
                      </a:r>
                      <a:endParaRPr sz="1800" dirty="0">
                        <a:latin typeface="Calibri"/>
                        <a:cs typeface="Calibri"/>
                      </a:endParaRPr>
                    </a:p>
                    <a:p>
                      <a:pPr marL="434340" indent="-343535">
                        <a:lnSpc>
                          <a:spcPct val="100000"/>
                        </a:lnSpc>
                        <a:buAutoNum type="arabicPeriod"/>
                        <a:tabLst>
                          <a:tab pos="434340" algn="l"/>
                          <a:tab pos="434975" algn="l"/>
                        </a:tabLst>
                      </a:pPr>
                      <a:r>
                        <a:rPr sz="1800" spc="-5" dirty="0">
                          <a:latin typeface="Calibri"/>
                          <a:cs typeface="Calibri"/>
                        </a:rPr>
                        <a:t>Consult with </a:t>
                      </a:r>
                      <a:r>
                        <a:rPr sz="1800" dirty="0">
                          <a:latin typeface="Calibri"/>
                          <a:cs typeface="Calibri"/>
                        </a:rPr>
                        <a:t>a </a:t>
                      </a:r>
                      <a:r>
                        <a:rPr sz="1800" spc="-5" dirty="0">
                          <a:latin typeface="Calibri"/>
                          <a:cs typeface="Calibri"/>
                        </a:rPr>
                        <a:t>counselor or colleague, </a:t>
                      </a:r>
                      <a:r>
                        <a:rPr sz="1800" dirty="0">
                          <a:latin typeface="Calibri"/>
                          <a:cs typeface="Calibri"/>
                        </a:rPr>
                        <a:t>if</a:t>
                      </a:r>
                      <a:r>
                        <a:rPr sz="1800" spc="60" dirty="0">
                          <a:latin typeface="Calibri"/>
                          <a:cs typeface="Calibri"/>
                        </a:rPr>
                        <a:t> </a:t>
                      </a:r>
                      <a:r>
                        <a:rPr sz="1800" spc="-5" dirty="0">
                          <a:latin typeface="Calibri"/>
                          <a:cs typeface="Calibri"/>
                        </a:rPr>
                        <a:t>needed.</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bl>
          </a:graphicData>
        </a:graphic>
      </p:graphicFrame>
      <p:sp>
        <p:nvSpPr>
          <p:cNvPr id="11" name="object 11"/>
          <p:cNvSpPr/>
          <p:nvPr/>
        </p:nvSpPr>
        <p:spPr>
          <a:xfrm>
            <a:off x="9753600" y="228600"/>
            <a:ext cx="1523999" cy="215264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73DA840-DD65-874E-87FB-7C015B09E724}"/>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FE210D80-D0C7-B542-8193-5E8CEA99B29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22693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44677"/>
            <a:ext cx="5337175" cy="513080"/>
          </a:xfrm>
          <a:prstGeom prst="rect">
            <a:avLst/>
          </a:prstGeom>
        </p:spPr>
        <p:txBody>
          <a:bodyPr vert="horz" wrap="square" lIns="0" tIns="12065" rIns="0" bIns="0" rtlCol="0">
            <a:spAutoFit/>
          </a:bodyPr>
          <a:lstStyle/>
          <a:p>
            <a:pPr marL="12700">
              <a:lnSpc>
                <a:spcPct val="100000"/>
              </a:lnSpc>
              <a:spcBef>
                <a:spcPts val="95"/>
              </a:spcBef>
            </a:pPr>
            <a:r>
              <a:rPr spc="-5" dirty="0">
                <a:solidFill>
                  <a:srgbClr val="028579"/>
                </a:solidFill>
              </a:rPr>
              <a:t>Assisting Students in</a:t>
            </a:r>
            <a:r>
              <a:rPr spc="-60" dirty="0">
                <a:solidFill>
                  <a:srgbClr val="028579"/>
                </a:solidFill>
              </a:rPr>
              <a:t> </a:t>
            </a:r>
            <a:r>
              <a:rPr spc="-5" dirty="0">
                <a:solidFill>
                  <a:srgbClr val="028579"/>
                </a:solidFill>
              </a:rPr>
              <a:t>Distress</a:t>
            </a:r>
          </a:p>
        </p:txBody>
      </p:sp>
      <p:graphicFrame>
        <p:nvGraphicFramePr>
          <p:cNvPr id="10" name="object 10"/>
          <p:cNvGraphicFramePr>
            <a:graphicFrameLocks noGrp="1"/>
          </p:cNvGraphicFramePr>
          <p:nvPr>
            <p:extLst>
              <p:ext uri="{D42A27DB-BD31-4B8C-83A1-F6EECF244321}">
                <p14:modId xmlns:p14="http://schemas.microsoft.com/office/powerpoint/2010/main" val="91669117"/>
              </p:ext>
            </p:extLst>
          </p:nvPr>
        </p:nvGraphicFramePr>
        <p:xfrm>
          <a:off x="222250" y="1374775"/>
          <a:ext cx="11791315" cy="4562474"/>
        </p:xfrm>
        <a:graphic>
          <a:graphicData uri="http://schemas.openxmlformats.org/drawingml/2006/table">
            <a:tbl>
              <a:tblPr firstRow="1" bandRow="1">
                <a:tableStyleId>{2D5ABB26-0587-4C30-8999-92F81FD0307C}</a:tableStyleId>
              </a:tblPr>
              <a:tblGrid>
                <a:gridCol w="6199505">
                  <a:extLst>
                    <a:ext uri="{9D8B030D-6E8A-4147-A177-3AD203B41FA5}">
                      <a16:colId xmlns:a16="http://schemas.microsoft.com/office/drawing/2014/main" val="20000"/>
                    </a:ext>
                  </a:extLst>
                </a:gridCol>
                <a:gridCol w="5591810">
                  <a:extLst>
                    <a:ext uri="{9D8B030D-6E8A-4147-A177-3AD203B41FA5}">
                      <a16:colId xmlns:a16="http://schemas.microsoft.com/office/drawing/2014/main" val="20001"/>
                    </a:ext>
                  </a:extLst>
                </a:gridCol>
              </a:tblGrid>
              <a:tr h="540636">
                <a:tc gridSpan="2">
                  <a:txBody>
                    <a:bodyPr/>
                    <a:lstStyle/>
                    <a:p>
                      <a:pPr marL="90805">
                        <a:lnSpc>
                          <a:spcPct val="100000"/>
                        </a:lnSpc>
                        <a:spcBef>
                          <a:spcPts val="245"/>
                        </a:spcBef>
                      </a:pPr>
                      <a:r>
                        <a:rPr sz="1800" b="1" spc="-5" dirty="0">
                          <a:solidFill>
                            <a:srgbClr val="FFFFFF"/>
                          </a:solidFill>
                          <a:latin typeface="Calibri"/>
                          <a:cs typeface="Calibri"/>
                        </a:rPr>
                        <a:t>LEVEL </a:t>
                      </a:r>
                      <a:r>
                        <a:rPr sz="1800" b="1" spc="-10" dirty="0">
                          <a:solidFill>
                            <a:srgbClr val="FFFFFF"/>
                          </a:solidFill>
                          <a:latin typeface="Calibri"/>
                          <a:cs typeface="Calibri"/>
                        </a:rPr>
                        <a:t>TWO: </a:t>
                      </a:r>
                      <a:r>
                        <a:rPr sz="1800" b="1" spc="-20" dirty="0">
                          <a:solidFill>
                            <a:srgbClr val="FFFFFF"/>
                          </a:solidFill>
                          <a:latin typeface="Calibri"/>
                          <a:cs typeface="Calibri"/>
                        </a:rPr>
                        <a:t>MODERATE</a:t>
                      </a:r>
                      <a:r>
                        <a:rPr sz="1800" b="1" dirty="0">
                          <a:solidFill>
                            <a:srgbClr val="FFFFFF"/>
                          </a:solidFill>
                          <a:latin typeface="Calibri"/>
                          <a:cs typeface="Calibri"/>
                        </a:rPr>
                        <a:t> RISK</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hMerge="1">
                  <a:txBody>
                    <a:bodyPr/>
                    <a:lstStyle/>
                    <a:p>
                      <a:endParaRPr/>
                    </a:p>
                  </a:txBody>
                  <a:tcPr marL="0" marR="0" marT="0" marB="0"/>
                </a:tc>
                <a:extLst>
                  <a:ext uri="{0D108BD9-81ED-4DB2-BD59-A6C34878D82A}">
                    <a16:rowId xmlns:a16="http://schemas.microsoft.com/office/drawing/2014/main" val="10000"/>
                  </a:ext>
                </a:extLst>
              </a:tr>
              <a:tr h="540635">
                <a:tc>
                  <a:txBody>
                    <a:bodyPr/>
                    <a:lstStyle/>
                    <a:p>
                      <a:pPr marL="90805">
                        <a:lnSpc>
                          <a:spcPct val="100000"/>
                        </a:lnSpc>
                        <a:spcBef>
                          <a:spcPts val="245"/>
                        </a:spcBef>
                      </a:pPr>
                      <a:r>
                        <a:rPr sz="1800" spc="-10" dirty="0">
                          <a:latin typeface="Calibri"/>
                          <a:cs typeface="Calibri"/>
                        </a:rPr>
                        <a:t>Warning</a:t>
                      </a:r>
                      <a:r>
                        <a:rPr sz="1800" spc="-5" dirty="0">
                          <a:latin typeface="Calibri"/>
                          <a:cs typeface="Calibri"/>
                        </a:rPr>
                        <a:t> Signs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90805">
                        <a:lnSpc>
                          <a:spcPct val="100000"/>
                        </a:lnSpc>
                        <a:spcBef>
                          <a:spcPts val="245"/>
                        </a:spcBef>
                      </a:pPr>
                      <a:r>
                        <a:rPr sz="1800" spc="-5" dirty="0">
                          <a:latin typeface="Calibri"/>
                          <a:cs typeface="Calibri"/>
                        </a:rPr>
                        <a:t>How </a:t>
                      </a:r>
                      <a:r>
                        <a:rPr sz="1800" spc="-15" dirty="0">
                          <a:latin typeface="Calibri"/>
                          <a:cs typeface="Calibri"/>
                        </a:rPr>
                        <a:t>to</a:t>
                      </a:r>
                      <a:r>
                        <a:rPr sz="1800" spc="15" dirty="0">
                          <a:latin typeface="Calibri"/>
                          <a:cs typeface="Calibri"/>
                        </a:rPr>
                        <a:t> </a:t>
                      </a:r>
                      <a:r>
                        <a:rPr sz="1800" spc="-10" dirty="0">
                          <a:latin typeface="Calibri"/>
                          <a:cs typeface="Calibri"/>
                        </a:rPr>
                        <a:t>Respond</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3481203">
                <a:tc>
                  <a:txBody>
                    <a:bodyPr/>
                    <a:lstStyle/>
                    <a:p>
                      <a:pPr marL="90805">
                        <a:lnSpc>
                          <a:spcPct val="100000"/>
                        </a:lnSpc>
                        <a:spcBef>
                          <a:spcPts val="245"/>
                        </a:spcBef>
                      </a:pPr>
                      <a:r>
                        <a:rPr sz="1800" spc="-10" dirty="0">
                          <a:latin typeface="Calibri"/>
                          <a:cs typeface="Calibri"/>
                        </a:rPr>
                        <a:t>Negative/hostile attention-seeking</a:t>
                      </a:r>
                      <a:r>
                        <a:rPr sz="1800" spc="45" dirty="0">
                          <a:latin typeface="Calibri"/>
                          <a:cs typeface="Calibri"/>
                        </a:rPr>
                        <a:t> </a:t>
                      </a:r>
                      <a:r>
                        <a:rPr sz="1800" spc="-5" dirty="0">
                          <a:latin typeface="Calibri"/>
                          <a:cs typeface="Calibri"/>
                        </a:rPr>
                        <a:t>behavior</a:t>
                      </a:r>
                      <a:endParaRPr sz="1800">
                        <a:latin typeface="Calibri"/>
                        <a:cs typeface="Calibri"/>
                      </a:endParaRPr>
                    </a:p>
                    <a:p>
                      <a:pPr marL="90805" marR="120014">
                        <a:lnSpc>
                          <a:spcPct val="100000"/>
                        </a:lnSpc>
                      </a:pPr>
                      <a:r>
                        <a:rPr sz="1800" spc="-10" dirty="0">
                          <a:latin typeface="Calibri"/>
                          <a:cs typeface="Calibri"/>
                        </a:rPr>
                        <a:t>Threats </a:t>
                      </a:r>
                      <a:r>
                        <a:rPr sz="1800" spc="-15" dirty="0">
                          <a:latin typeface="Calibri"/>
                          <a:cs typeface="Calibri"/>
                        </a:rPr>
                        <a:t>to </a:t>
                      </a:r>
                      <a:r>
                        <a:rPr sz="1800" dirty="0">
                          <a:latin typeface="Calibri"/>
                          <a:cs typeface="Calibri"/>
                        </a:rPr>
                        <a:t>do harm </a:t>
                      </a:r>
                      <a:r>
                        <a:rPr sz="1800" spc="-15" dirty="0">
                          <a:latin typeface="Calibri"/>
                          <a:cs typeface="Calibri"/>
                        </a:rPr>
                        <a:t>to </a:t>
                      </a:r>
                      <a:r>
                        <a:rPr sz="1800" spc="-5" dirty="0">
                          <a:latin typeface="Calibri"/>
                          <a:cs typeface="Calibri"/>
                        </a:rPr>
                        <a:t>self or </a:t>
                      </a:r>
                      <a:r>
                        <a:rPr sz="1800" spc="-10" dirty="0">
                          <a:latin typeface="Calibri"/>
                          <a:cs typeface="Calibri"/>
                        </a:rPr>
                        <a:t>others </a:t>
                      </a:r>
                      <a:r>
                        <a:rPr sz="1800" spc="-5" dirty="0">
                          <a:latin typeface="Calibri"/>
                          <a:cs typeface="Calibri"/>
                        </a:rPr>
                        <a:t>(depending on </a:t>
                      </a:r>
                      <a:r>
                        <a:rPr sz="1800" spc="-20" dirty="0">
                          <a:latin typeface="Calibri"/>
                          <a:cs typeface="Calibri"/>
                        </a:rPr>
                        <a:t>severity, </a:t>
                      </a:r>
                      <a:r>
                        <a:rPr sz="1800" spc="-15" dirty="0">
                          <a:latin typeface="Calibri"/>
                          <a:cs typeface="Calibri"/>
                        </a:rPr>
                        <a:t>may  </a:t>
                      </a:r>
                      <a:r>
                        <a:rPr sz="1800" dirty="0">
                          <a:latin typeface="Calibri"/>
                          <a:cs typeface="Calibri"/>
                        </a:rPr>
                        <a:t>be </a:t>
                      </a:r>
                      <a:r>
                        <a:rPr sz="1800" spc="-5" dirty="0">
                          <a:latin typeface="Calibri"/>
                          <a:cs typeface="Calibri"/>
                        </a:rPr>
                        <a:t>high</a:t>
                      </a:r>
                      <a:r>
                        <a:rPr sz="1800" spc="15" dirty="0">
                          <a:latin typeface="Calibri"/>
                          <a:cs typeface="Calibri"/>
                        </a:rPr>
                        <a:t> </a:t>
                      </a:r>
                      <a:r>
                        <a:rPr sz="1800" spc="-5" dirty="0">
                          <a:latin typeface="Calibri"/>
                          <a:cs typeface="Calibri"/>
                        </a:rPr>
                        <a:t>risk):</a:t>
                      </a:r>
                      <a:endParaRPr sz="1800">
                        <a:latin typeface="Calibri"/>
                        <a:cs typeface="Calibri"/>
                      </a:endParaRPr>
                    </a:p>
                    <a:p>
                      <a:pPr marL="377190" indent="-286385">
                        <a:lnSpc>
                          <a:spcPct val="100000"/>
                        </a:lnSpc>
                        <a:buFont typeface="Arial"/>
                        <a:buChar char="•"/>
                        <a:tabLst>
                          <a:tab pos="376555" algn="l"/>
                          <a:tab pos="377190" algn="l"/>
                        </a:tabLst>
                      </a:pPr>
                      <a:r>
                        <a:rPr sz="1800" spc="-15" dirty="0">
                          <a:latin typeface="Calibri"/>
                          <a:cs typeface="Calibri"/>
                        </a:rPr>
                        <a:t>Jokes,</a:t>
                      </a:r>
                      <a:r>
                        <a:rPr sz="1800" dirty="0">
                          <a:latin typeface="Calibri"/>
                          <a:cs typeface="Calibri"/>
                        </a:rPr>
                        <a:t> </a:t>
                      </a:r>
                      <a:r>
                        <a:rPr sz="1800" spc="-10" dirty="0">
                          <a:latin typeface="Calibri"/>
                          <a:cs typeface="Calibri"/>
                        </a:rPr>
                        <a:t>sarcasm</a:t>
                      </a:r>
                      <a:endParaRPr sz="1800">
                        <a:latin typeface="Calibri"/>
                        <a:cs typeface="Calibri"/>
                      </a:endParaRPr>
                    </a:p>
                    <a:p>
                      <a:pPr marL="377190" indent="-286385">
                        <a:lnSpc>
                          <a:spcPct val="100000"/>
                        </a:lnSpc>
                        <a:buFont typeface="Arial"/>
                        <a:buChar char="•"/>
                        <a:tabLst>
                          <a:tab pos="376555" algn="l"/>
                          <a:tab pos="377190" algn="l"/>
                        </a:tabLst>
                      </a:pPr>
                      <a:r>
                        <a:rPr sz="1800" spc="-5" dirty="0">
                          <a:latin typeface="Calibri"/>
                          <a:cs typeface="Calibri"/>
                        </a:rPr>
                        <a:t>Hints</a:t>
                      </a:r>
                      <a:endParaRPr sz="1800">
                        <a:latin typeface="Calibri"/>
                        <a:cs typeface="Calibri"/>
                      </a:endParaRPr>
                    </a:p>
                    <a:p>
                      <a:pPr marL="377190" indent="-286385">
                        <a:lnSpc>
                          <a:spcPct val="100000"/>
                        </a:lnSpc>
                        <a:buFont typeface="Arial"/>
                        <a:buChar char="•"/>
                        <a:tabLst>
                          <a:tab pos="376555" algn="l"/>
                          <a:tab pos="377190" algn="l"/>
                        </a:tabLst>
                      </a:pPr>
                      <a:r>
                        <a:rPr sz="1800" spc="-5" dirty="0">
                          <a:latin typeface="Calibri"/>
                          <a:cs typeface="Calibri"/>
                        </a:rPr>
                        <a:t>Symbolic </a:t>
                      </a:r>
                      <a:r>
                        <a:rPr sz="1800" spc="-10" dirty="0">
                          <a:latin typeface="Calibri"/>
                          <a:cs typeface="Calibri"/>
                        </a:rPr>
                        <a:t>gestures</a:t>
                      </a:r>
                      <a:endParaRPr sz="1800">
                        <a:latin typeface="Calibri"/>
                        <a:cs typeface="Calibri"/>
                      </a:endParaRPr>
                    </a:p>
                    <a:p>
                      <a:pPr marL="377190" indent="-286385">
                        <a:lnSpc>
                          <a:spcPct val="100000"/>
                        </a:lnSpc>
                        <a:buFont typeface="Arial"/>
                        <a:buChar char="•"/>
                        <a:tabLst>
                          <a:tab pos="376555" algn="l"/>
                          <a:tab pos="377190" algn="l"/>
                        </a:tabLst>
                      </a:pPr>
                      <a:r>
                        <a:rPr sz="1800" spc="-10" dirty="0">
                          <a:latin typeface="Calibri"/>
                          <a:cs typeface="Calibri"/>
                        </a:rPr>
                        <a:t>Drawings</a:t>
                      </a:r>
                      <a:endParaRPr sz="1800">
                        <a:latin typeface="Calibri"/>
                        <a:cs typeface="Calibri"/>
                      </a:endParaRPr>
                    </a:p>
                    <a:p>
                      <a:pPr marL="377190" indent="-286385">
                        <a:lnSpc>
                          <a:spcPct val="100000"/>
                        </a:lnSpc>
                        <a:buFont typeface="Arial"/>
                        <a:buChar char="•"/>
                        <a:tabLst>
                          <a:tab pos="376555" algn="l"/>
                          <a:tab pos="377190" algn="l"/>
                        </a:tabLst>
                      </a:pPr>
                      <a:r>
                        <a:rPr sz="1800" spc="-10" dirty="0">
                          <a:latin typeface="Calibri"/>
                          <a:cs typeface="Calibri"/>
                        </a:rPr>
                        <a:t>Writing</a:t>
                      </a:r>
                      <a:r>
                        <a:rPr sz="1800" spc="-5" dirty="0">
                          <a:latin typeface="Calibri"/>
                          <a:cs typeface="Calibri"/>
                        </a:rPr>
                        <a:t> assignments</a:t>
                      </a:r>
                      <a:endParaRPr sz="1800">
                        <a:latin typeface="Calibri"/>
                        <a:cs typeface="Calibri"/>
                      </a:endParaRPr>
                    </a:p>
                    <a:p>
                      <a:pPr marL="90805" marR="728980">
                        <a:lnSpc>
                          <a:spcPct val="100000"/>
                        </a:lnSpc>
                      </a:pPr>
                      <a:r>
                        <a:rPr sz="1800" spc="-10" dirty="0">
                          <a:latin typeface="Calibri"/>
                          <a:cs typeface="Calibri"/>
                        </a:rPr>
                        <a:t>Withdrawn </a:t>
                      </a:r>
                      <a:r>
                        <a:rPr sz="1800" spc="-5" dirty="0">
                          <a:latin typeface="Calibri"/>
                          <a:cs typeface="Calibri"/>
                        </a:rPr>
                        <a:t>behavior of increasing concern or </a:t>
                      </a:r>
                      <a:r>
                        <a:rPr sz="1800" spc="-10" dirty="0">
                          <a:latin typeface="Calibri"/>
                          <a:cs typeface="Calibri"/>
                        </a:rPr>
                        <a:t>vacant </a:t>
                      </a:r>
                      <a:r>
                        <a:rPr sz="1800" spc="-15" dirty="0">
                          <a:latin typeface="Calibri"/>
                          <a:cs typeface="Calibri"/>
                        </a:rPr>
                        <a:t>stare  </a:t>
                      </a:r>
                      <a:r>
                        <a:rPr sz="1800" spc="-5" dirty="0">
                          <a:latin typeface="Calibri"/>
                          <a:cs typeface="Calibri"/>
                        </a:rPr>
                        <a:t>Openly</a:t>
                      </a:r>
                      <a:r>
                        <a:rPr sz="1800" dirty="0">
                          <a:latin typeface="Calibri"/>
                          <a:cs typeface="Calibri"/>
                        </a:rPr>
                        <a:t> </a:t>
                      </a:r>
                      <a:r>
                        <a:rPr sz="1800" spc="-10" dirty="0">
                          <a:latin typeface="Calibri"/>
                          <a:cs typeface="Calibri"/>
                        </a:rPr>
                        <a:t>confrontational</a:t>
                      </a:r>
                      <a:endParaRPr sz="1800">
                        <a:latin typeface="Calibri"/>
                        <a:cs typeface="Calibri"/>
                      </a:endParaRPr>
                    </a:p>
                    <a:p>
                      <a:pPr marL="90805" marR="761365">
                        <a:lnSpc>
                          <a:spcPct val="100000"/>
                        </a:lnSpc>
                      </a:pPr>
                      <a:r>
                        <a:rPr sz="1800" dirty="0">
                          <a:latin typeface="Calibri"/>
                          <a:cs typeface="Calibri"/>
                        </a:rPr>
                        <a:t>No </a:t>
                      </a:r>
                      <a:r>
                        <a:rPr sz="1800" spc="-5" dirty="0">
                          <a:latin typeface="Calibri"/>
                          <a:cs typeface="Calibri"/>
                        </a:rPr>
                        <a:t>participation </a:t>
                      </a:r>
                      <a:r>
                        <a:rPr sz="1800" dirty="0">
                          <a:latin typeface="Calibri"/>
                          <a:cs typeface="Calibri"/>
                        </a:rPr>
                        <a:t>in </a:t>
                      </a:r>
                      <a:r>
                        <a:rPr sz="1800" spc="-5" dirty="0">
                          <a:latin typeface="Calibri"/>
                          <a:cs typeface="Calibri"/>
                        </a:rPr>
                        <a:t>class discussions </a:t>
                      </a:r>
                      <a:r>
                        <a:rPr sz="1800" spc="-10" dirty="0">
                          <a:latin typeface="Calibri"/>
                          <a:cs typeface="Calibri"/>
                        </a:rPr>
                        <a:t>and/or </a:t>
                      </a:r>
                      <a:r>
                        <a:rPr sz="1800" spc="-5" dirty="0">
                          <a:latin typeface="Calibri"/>
                          <a:cs typeface="Calibri"/>
                        </a:rPr>
                        <a:t>activities with  passive-aggressive </a:t>
                      </a:r>
                      <a:r>
                        <a:rPr sz="1800" spc="-10" dirty="0">
                          <a:latin typeface="Calibri"/>
                          <a:cs typeface="Calibri"/>
                        </a:rPr>
                        <a:t>behaviors </a:t>
                      </a:r>
                      <a:r>
                        <a:rPr sz="1800" dirty="0">
                          <a:latin typeface="Calibri"/>
                          <a:cs typeface="Calibri"/>
                        </a:rPr>
                        <a:t>and </a:t>
                      </a:r>
                      <a:r>
                        <a:rPr sz="1800" spc="-5" dirty="0">
                          <a:latin typeface="Calibri"/>
                          <a:cs typeface="Calibri"/>
                        </a:rPr>
                        <a:t>acting</a:t>
                      </a:r>
                      <a:r>
                        <a:rPr sz="1800" spc="25" dirty="0">
                          <a:latin typeface="Calibri"/>
                          <a:cs typeface="Calibri"/>
                        </a:rPr>
                        <a:t> </a:t>
                      </a:r>
                      <a:r>
                        <a:rPr sz="1800" spc="-5" dirty="0">
                          <a:latin typeface="Calibri"/>
                          <a:cs typeface="Calibri"/>
                        </a:rPr>
                        <a:t>out</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434340" indent="-343535">
                        <a:lnSpc>
                          <a:spcPct val="100000"/>
                        </a:lnSpc>
                        <a:spcBef>
                          <a:spcPts val="245"/>
                        </a:spcBef>
                        <a:buAutoNum type="arabicPeriod"/>
                        <a:tabLst>
                          <a:tab pos="434340" algn="l"/>
                          <a:tab pos="434975" algn="l"/>
                        </a:tabLst>
                      </a:pPr>
                      <a:r>
                        <a:rPr sz="1800" spc="-5" dirty="0">
                          <a:latin typeface="Calibri"/>
                          <a:cs typeface="Calibri"/>
                        </a:rPr>
                        <a:t>Meet with </a:t>
                      </a:r>
                      <a:r>
                        <a:rPr sz="1800" spc="-10" dirty="0">
                          <a:latin typeface="Calibri"/>
                          <a:cs typeface="Calibri"/>
                        </a:rPr>
                        <a:t>student individually, </a:t>
                      </a:r>
                      <a:r>
                        <a:rPr sz="1800" dirty="0">
                          <a:latin typeface="Calibri"/>
                          <a:cs typeface="Calibri"/>
                        </a:rPr>
                        <a:t>if </a:t>
                      </a:r>
                      <a:r>
                        <a:rPr sz="1800" spc="-10" dirty="0">
                          <a:latin typeface="Calibri"/>
                          <a:cs typeface="Calibri"/>
                        </a:rPr>
                        <a:t>you </a:t>
                      </a:r>
                      <a:r>
                        <a:rPr sz="1800" spc="-15" dirty="0">
                          <a:latin typeface="Calibri"/>
                          <a:cs typeface="Calibri"/>
                        </a:rPr>
                        <a:t>feel</a:t>
                      </a:r>
                      <a:r>
                        <a:rPr sz="1800" spc="50" dirty="0">
                          <a:latin typeface="Calibri"/>
                          <a:cs typeface="Calibri"/>
                        </a:rPr>
                        <a:t> </a:t>
                      </a:r>
                      <a:r>
                        <a:rPr sz="1800" spc="-15" dirty="0">
                          <a:latin typeface="Calibri"/>
                          <a:cs typeface="Calibri"/>
                        </a:rPr>
                        <a:t>safe.</a:t>
                      </a:r>
                      <a:endParaRPr sz="1800" dirty="0">
                        <a:latin typeface="Calibri"/>
                        <a:cs typeface="Calibri"/>
                      </a:endParaRPr>
                    </a:p>
                    <a:p>
                      <a:pPr marL="434340" indent="-343535">
                        <a:lnSpc>
                          <a:spcPct val="100000"/>
                        </a:lnSpc>
                        <a:buAutoNum type="arabicPeriod"/>
                        <a:tabLst>
                          <a:tab pos="434340" algn="l"/>
                          <a:tab pos="434975" algn="l"/>
                        </a:tabLst>
                      </a:pPr>
                      <a:r>
                        <a:rPr sz="1800" spc="-10" dirty="0">
                          <a:latin typeface="Calibri"/>
                          <a:cs typeface="Calibri"/>
                        </a:rPr>
                        <a:t>Express your </a:t>
                      </a:r>
                      <a:r>
                        <a:rPr sz="1800" spc="-15" dirty="0">
                          <a:latin typeface="Calibri"/>
                          <a:cs typeface="Calibri"/>
                        </a:rPr>
                        <a:t>interest </a:t>
                      </a:r>
                      <a:r>
                        <a:rPr sz="1800" dirty="0">
                          <a:latin typeface="Calibri"/>
                          <a:cs typeface="Calibri"/>
                        </a:rPr>
                        <a:t>in </a:t>
                      </a:r>
                      <a:r>
                        <a:rPr sz="1800" spc="-5" dirty="0">
                          <a:latin typeface="Calibri"/>
                          <a:cs typeface="Calibri"/>
                        </a:rPr>
                        <a:t>the </a:t>
                      </a:r>
                      <a:r>
                        <a:rPr sz="1800" spc="-15" dirty="0">
                          <a:latin typeface="Calibri"/>
                          <a:cs typeface="Calibri"/>
                        </a:rPr>
                        <a:t>student’s</a:t>
                      </a:r>
                      <a:r>
                        <a:rPr sz="1800" spc="75" dirty="0">
                          <a:latin typeface="Calibri"/>
                          <a:cs typeface="Calibri"/>
                        </a:rPr>
                        <a:t> </a:t>
                      </a:r>
                      <a:r>
                        <a:rPr sz="1800" spc="-5" dirty="0">
                          <a:latin typeface="Calibri"/>
                          <a:cs typeface="Calibri"/>
                        </a:rPr>
                        <a:t>well-being.</a:t>
                      </a:r>
                      <a:endParaRPr sz="1800" dirty="0">
                        <a:latin typeface="Calibri"/>
                        <a:cs typeface="Calibri"/>
                      </a:endParaRPr>
                    </a:p>
                    <a:p>
                      <a:pPr marL="434340" indent="-343535">
                        <a:lnSpc>
                          <a:spcPct val="100000"/>
                        </a:lnSpc>
                        <a:buAutoNum type="arabicPeriod"/>
                        <a:tabLst>
                          <a:tab pos="434340" algn="l"/>
                          <a:tab pos="434975" algn="l"/>
                        </a:tabLst>
                      </a:pPr>
                      <a:r>
                        <a:rPr sz="1800" spc="-5" dirty="0">
                          <a:latin typeface="Calibri"/>
                          <a:cs typeface="Calibri"/>
                        </a:rPr>
                        <a:t>Consult with </a:t>
                      </a:r>
                      <a:r>
                        <a:rPr sz="1800" spc="-10" dirty="0">
                          <a:latin typeface="Calibri"/>
                          <a:cs typeface="Calibri"/>
                        </a:rPr>
                        <a:t>your</a:t>
                      </a:r>
                      <a:r>
                        <a:rPr sz="1800" spc="35" dirty="0">
                          <a:latin typeface="Calibri"/>
                          <a:cs typeface="Calibri"/>
                        </a:rPr>
                        <a:t> </a:t>
                      </a:r>
                      <a:r>
                        <a:rPr sz="1800" spc="-15" dirty="0">
                          <a:latin typeface="Calibri"/>
                          <a:cs typeface="Calibri"/>
                        </a:rPr>
                        <a:t>chair/dean/supervisor.</a:t>
                      </a:r>
                      <a:endParaRPr sz="1800" dirty="0">
                        <a:latin typeface="Calibri"/>
                        <a:cs typeface="Calibri"/>
                      </a:endParaRPr>
                    </a:p>
                    <a:p>
                      <a:pPr marL="434340" indent="-343535">
                        <a:lnSpc>
                          <a:spcPct val="100000"/>
                        </a:lnSpc>
                        <a:buAutoNum type="arabicPeriod"/>
                        <a:tabLst>
                          <a:tab pos="434340" algn="l"/>
                          <a:tab pos="434975" algn="l"/>
                        </a:tabLst>
                      </a:pPr>
                      <a:r>
                        <a:rPr sz="1800" dirty="0">
                          <a:latin typeface="Calibri"/>
                          <a:cs typeface="Calibri"/>
                        </a:rPr>
                        <a:t>Submit </a:t>
                      </a:r>
                      <a:r>
                        <a:rPr lang="en-US" sz="1800" spc="-5" dirty="0">
                          <a:latin typeface="Calibri"/>
                          <a:cs typeface="Calibri"/>
                        </a:rPr>
                        <a:t>an</a:t>
                      </a:r>
                      <a:r>
                        <a:rPr sz="1800" spc="-5" dirty="0">
                          <a:latin typeface="Calibri"/>
                          <a:cs typeface="Calibri"/>
                        </a:rPr>
                        <a:t> </a:t>
                      </a:r>
                      <a:r>
                        <a:rPr lang="en-US" sz="1800" b="1" spc="-10" dirty="0">
                          <a:latin typeface="Calibri"/>
                          <a:cs typeface="Calibri"/>
                        </a:rPr>
                        <a:t>Early Alert</a:t>
                      </a:r>
                      <a:r>
                        <a:rPr lang="en-US" sz="1800" b="1" u="none" spc="0" dirty="0">
                          <a:solidFill>
                            <a:schemeClr val="tx1"/>
                          </a:solidFill>
                          <a:uFillTx/>
                          <a:latin typeface="Calibri"/>
                          <a:cs typeface="Calibri"/>
                        </a:rPr>
                        <a:t> </a:t>
                      </a:r>
                      <a:r>
                        <a:rPr lang="en-US" sz="1800" u="heavy" spc="-10" dirty="0">
                          <a:solidFill>
                            <a:srgbClr val="0562C1"/>
                          </a:solidFill>
                          <a:uFill>
                            <a:solidFill>
                              <a:srgbClr val="0562C1"/>
                            </a:solidFill>
                          </a:uFill>
                          <a:latin typeface="+mn-lt"/>
                          <a:cs typeface="Calibri"/>
                          <a:hlinkClick r:id="rId2"/>
                        </a:rPr>
                        <a:t>https://airtable.com/shrR03fOvACGnbTpc</a:t>
                      </a:r>
                      <a:endParaRPr lang="en-US" sz="1800" u="heavy" spc="-10" dirty="0">
                        <a:solidFill>
                          <a:srgbClr val="0562C1"/>
                        </a:solidFill>
                        <a:uFill>
                          <a:solidFill>
                            <a:srgbClr val="0562C1"/>
                          </a:solidFill>
                        </a:uFill>
                        <a:latin typeface="+mn-lt"/>
                        <a:cs typeface="Calibri"/>
                      </a:endParaRPr>
                    </a:p>
                    <a:p>
                      <a:pPr marL="434340" indent="-343535">
                        <a:lnSpc>
                          <a:spcPct val="100000"/>
                        </a:lnSpc>
                        <a:buAutoNum type="arabicPeriod"/>
                        <a:tabLst>
                          <a:tab pos="434340" algn="l"/>
                          <a:tab pos="434975" algn="l"/>
                        </a:tabLst>
                      </a:pPr>
                      <a:r>
                        <a:rPr lang="en-US" sz="1800" spc="-10" dirty="0">
                          <a:latin typeface="+mn-lt"/>
                          <a:cs typeface="Calibri"/>
                        </a:rPr>
                        <a:t>Provide </a:t>
                      </a:r>
                      <a:r>
                        <a:rPr lang="en-US" sz="1800" spc="-20" dirty="0">
                          <a:latin typeface="+mn-lt"/>
                          <a:cs typeface="Calibri"/>
                        </a:rPr>
                        <a:t>referral </a:t>
                      </a:r>
                      <a:r>
                        <a:rPr lang="en-US" sz="1800" spc="-15" dirty="0">
                          <a:latin typeface="+mn-lt"/>
                          <a:cs typeface="Calibri"/>
                        </a:rPr>
                        <a:t>to </a:t>
                      </a:r>
                      <a:r>
                        <a:rPr lang="en-US" sz="1800" spc="-5" dirty="0">
                          <a:latin typeface="+mn-lt"/>
                          <a:cs typeface="Calibri"/>
                        </a:rPr>
                        <a:t>counselor </a:t>
                      </a:r>
                      <a:r>
                        <a:rPr lang="en-US" sz="1800" spc="-10" dirty="0">
                          <a:latin typeface="+mn-lt"/>
                          <a:cs typeface="Calibri"/>
                        </a:rPr>
                        <a:t>and/or</a:t>
                      </a:r>
                      <a:r>
                        <a:rPr lang="en-US" sz="1800" spc="90" dirty="0">
                          <a:latin typeface="+mn-lt"/>
                          <a:cs typeface="Calibri"/>
                        </a:rPr>
                        <a:t> </a:t>
                      </a:r>
                      <a:r>
                        <a:rPr lang="en-US" sz="1800" spc="-10" dirty="0">
                          <a:latin typeface="+mn-lt"/>
                          <a:cs typeface="Calibri"/>
                        </a:rPr>
                        <a:t>resources.</a:t>
                      </a:r>
                      <a:endParaRPr lang="en-US" sz="1800" dirty="0">
                        <a:latin typeface="+mn-lt"/>
                        <a:cs typeface="Calibri"/>
                      </a:endParaRPr>
                    </a:p>
                    <a:p>
                      <a:pPr marL="434340" indent="-343535">
                        <a:lnSpc>
                          <a:spcPct val="100000"/>
                        </a:lnSpc>
                        <a:buAutoNum type="arabicPeriod"/>
                        <a:tabLst>
                          <a:tab pos="434340" algn="l"/>
                          <a:tab pos="434975" algn="l"/>
                        </a:tabLst>
                      </a:pPr>
                      <a:r>
                        <a:rPr lang="en-US" sz="1800" spc="-5" dirty="0">
                          <a:latin typeface="+mn-lt"/>
                          <a:cs typeface="Calibri"/>
                        </a:rPr>
                        <a:t>Consult with </a:t>
                      </a:r>
                      <a:r>
                        <a:rPr lang="en-US" sz="1800" dirty="0">
                          <a:latin typeface="+mn-lt"/>
                          <a:cs typeface="Calibri"/>
                        </a:rPr>
                        <a:t>a </a:t>
                      </a:r>
                      <a:r>
                        <a:rPr lang="en-US" sz="1800" spc="-5" dirty="0">
                          <a:latin typeface="+mn-lt"/>
                          <a:cs typeface="Calibri"/>
                        </a:rPr>
                        <a:t>counselor or colleague, </a:t>
                      </a:r>
                      <a:r>
                        <a:rPr lang="en-US" sz="1800" dirty="0">
                          <a:latin typeface="+mn-lt"/>
                          <a:cs typeface="Calibri"/>
                        </a:rPr>
                        <a:t>if</a:t>
                      </a:r>
                      <a:r>
                        <a:rPr lang="en-US" sz="1800" spc="60" dirty="0">
                          <a:latin typeface="+mn-lt"/>
                          <a:cs typeface="Calibri"/>
                        </a:rPr>
                        <a:t> </a:t>
                      </a:r>
                      <a:r>
                        <a:rPr lang="en-US" sz="1800" spc="-5" dirty="0">
                          <a:latin typeface="+mn-lt"/>
                          <a:cs typeface="Calibri"/>
                        </a:rPr>
                        <a:t>needed.</a:t>
                      </a:r>
                      <a:endParaRPr lang="en-US" sz="1800" dirty="0">
                        <a:latin typeface="+mn-lt"/>
                        <a:cs typeface="Calibri"/>
                      </a:endParaRPr>
                    </a:p>
                    <a:p>
                      <a:pPr marL="434340">
                        <a:lnSpc>
                          <a:spcPct val="100000"/>
                        </a:lnSpc>
                      </a:pP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bl>
          </a:graphicData>
        </a:graphic>
      </p:graphicFrame>
      <p:sp>
        <p:nvSpPr>
          <p:cNvPr id="12" name="object 12"/>
          <p:cNvSpPr/>
          <p:nvPr/>
        </p:nvSpPr>
        <p:spPr>
          <a:xfrm>
            <a:off x="9091421" y="259080"/>
            <a:ext cx="1603246" cy="166801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1306469-332C-3F4B-B5AA-D94703C7129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740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35177"/>
            <a:ext cx="5337175" cy="513080"/>
          </a:xfrm>
          <a:prstGeom prst="rect">
            <a:avLst/>
          </a:prstGeom>
        </p:spPr>
        <p:txBody>
          <a:bodyPr vert="horz" wrap="square" lIns="0" tIns="12065" rIns="0" bIns="0" rtlCol="0">
            <a:spAutoFit/>
          </a:bodyPr>
          <a:lstStyle/>
          <a:p>
            <a:pPr marL="12700">
              <a:lnSpc>
                <a:spcPct val="100000"/>
              </a:lnSpc>
              <a:spcBef>
                <a:spcPts val="95"/>
              </a:spcBef>
            </a:pPr>
            <a:r>
              <a:rPr spc="-5" dirty="0">
                <a:solidFill>
                  <a:srgbClr val="028579"/>
                </a:solidFill>
              </a:rPr>
              <a:t>Assisting Students in</a:t>
            </a:r>
            <a:r>
              <a:rPr spc="-60" dirty="0">
                <a:solidFill>
                  <a:srgbClr val="028579"/>
                </a:solidFill>
              </a:rPr>
              <a:t> </a:t>
            </a:r>
            <a:r>
              <a:rPr spc="-5" dirty="0">
                <a:solidFill>
                  <a:srgbClr val="028579"/>
                </a:solidFill>
              </a:rPr>
              <a:t>Distress</a:t>
            </a:r>
          </a:p>
        </p:txBody>
      </p:sp>
      <p:graphicFrame>
        <p:nvGraphicFramePr>
          <p:cNvPr id="10" name="object 10"/>
          <p:cNvGraphicFramePr>
            <a:graphicFrameLocks noGrp="1"/>
          </p:cNvGraphicFramePr>
          <p:nvPr>
            <p:extLst>
              <p:ext uri="{D42A27DB-BD31-4B8C-83A1-F6EECF244321}">
                <p14:modId xmlns:p14="http://schemas.microsoft.com/office/powerpoint/2010/main" val="2874668174"/>
              </p:ext>
            </p:extLst>
          </p:nvPr>
        </p:nvGraphicFramePr>
        <p:xfrm>
          <a:off x="146050" y="1239837"/>
          <a:ext cx="11659235" cy="4822823"/>
        </p:xfrm>
        <a:graphic>
          <a:graphicData uri="http://schemas.openxmlformats.org/drawingml/2006/table">
            <a:tbl>
              <a:tblPr firstRow="1" bandRow="1">
                <a:tableStyleId>{2D5ABB26-0587-4C30-8999-92F81FD0307C}</a:tableStyleId>
              </a:tblPr>
              <a:tblGrid>
                <a:gridCol w="5923915">
                  <a:extLst>
                    <a:ext uri="{9D8B030D-6E8A-4147-A177-3AD203B41FA5}">
                      <a16:colId xmlns:a16="http://schemas.microsoft.com/office/drawing/2014/main" val="20000"/>
                    </a:ext>
                  </a:extLst>
                </a:gridCol>
                <a:gridCol w="5735320">
                  <a:extLst>
                    <a:ext uri="{9D8B030D-6E8A-4147-A177-3AD203B41FA5}">
                      <a16:colId xmlns:a16="http://schemas.microsoft.com/office/drawing/2014/main" val="20001"/>
                    </a:ext>
                  </a:extLst>
                </a:gridCol>
              </a:tblGrid>
              <a:tr h="508778">
                <a:tc gridSpan="2">
                  <a:txBody>
                    <a:bodyPr/>
                    <a:lstStyle/>
                    <a:p>
                      <a:pPr marL="90805">
                        <a:lnSpc>
                          <a:spcPct val="100000"/>
                        </a:lnSpc>
                        <a:spcBef>
                          <a:spcPts val="245"/>
                        </a:spcBef>
                      </a:pPr>
                      <a:r>
                        <a:rPr sz="1800" b="1" spc="-5" dirty="0">
                          <a:solidFill>
                            <a:srgbClr val="FFFFFF"/>
                          </a:solidFill>
                          <a:latin typeface="Calibri"/>
                          <a:cs typeface="Calibri"/>
                        </a:rPr>
                        <a:t>LEVEL THREE: HIGH RISK, EMINENT </a:t>
                      </a:r>
                      <a:r>
                        <a:rPr sz="1800" b="1" spc="-10" dirty="0">
                          <a:solidFill>
                            <a:srgbClr val="FFFFFF"/>
                          </a:solidFill>
                          <a:latin typeface="Calibri"/>
                          <a:cs typeface="Calibri"/>
                        </a:rPr>
                        <a:t>DANGER</a:t>
                      </a:r>
                      <a:r>
                        <a:rPr sz="1800" b="1" spc="30" dirty="0">
                          <a:solidFill>
                            <a:srgbClr val="FFFFFF"/>
                          </a:solidFill>
                          <a:latin typeface="Calibri"/>
                          <a:cs typeface="Calibri"/>
                        </a:rPr>
                        <a:t> </a:t>
                      </a:r>
                      <a:r>
                        <a:rPr sz="1800" b="1" spc="-10" dirty="0">
                          <a:solidFill>
                            <a:srgbClr val="FFFFFF"/>
                          </a:solidFill>
                          <a:latin typeface="Calibri"/>
                          <a:cs typeface="Calibri"/>
                        </a:rPr>
                        <a:t>EXISTS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hMerge="1">
                  <a:txBody>
                    <a:bodyPr/>
                    <a:lstStyle/>
                    <a:p>
                      <a:endParaRPr/>
                    </a:p>
                  </a:txBody>
                  <a:tcPr marL="0" marR="0" marT="0" marB="0"/>
                </a:tc>
                <a:extLst>
                  <a:ext uri="{0D108BD9-81ED-4DB2-BD59-A6C34878D82A}">
                    <a16:rowId xmlns:a16="http://schemas.microsoft.com/office/drawing/2014/main" val="10000"/>
                  </a:ext>
                </a:extLst>
              </a:tr>
              <a:tr h="508778">
                <a:tc>
                  <a:txBody>
                    <a:bodyPr/>
                    <a:lstStyle/>
                    <a:p>
                      <a:pPr marL="90805">
                        <a:lnSpc>
                          <a:spcPct val="100000"/>
                        </a:lnSpc>
                        <a:spcBef>
                          <a:spcPts val="245"/>
                        </a:spcBef>
                      </a:pPr>
                      <a:r>
                        <a:rPr sz="1800" spc="-10" dirty="0">
                          <a:latin typeface="Calibri"/>
                          <a:cs typeface="Calibri"/>
                        </a:rPr>
                        <a:t>Warning</a:t>
                      </a:r>
                      <a:r>
                        <a:rPr sz="1800" spc="-5" dirty="0">
                          <a:latin typeface="Calibri"/>
                          <a:cs typeface="Calibri"/>
                        </a:rPr>
                        <a:t> Signs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91440">
                        <a:lnSpc>
                          <a:spcPct val="100000"/>
                        </a:lnSpc>
                        <a:spcBef>
                          <a:spcPts val="245"/>
                        </a:spcBef>
                      </a:pPr>
                      <a:r>
                        <a:rPr sz="1800" spc="-5" dirty="0">
                          <a:latin typeface="Calibri"/>
                          <a:cs typeface="Calibri"/>
                        </a:rPr>
                        <a:t>How </a:t>
                      </a:r>
                      <a:r>
                        <a:rPr sz="1800" spc="-15" dirty="0">
                          <a:latin typeface="Calibri"/>
                          <a:cs typeface="Calibri"/>
                        </a:rPr>
                        <a:t>to</a:t>
                      </a:r>
                      <a:r>
                        <a:rPr sz="1800" spc="15" dirty="0">
                          <a:latin typeface="Calibri"/>
                          <a:cs typeface="Calibri"/>
                        </a:rPr>
                        <a:t> </a:t>
                      </a:r>
                      <a:r>
                        <a:rPr sz="1800" spc="-10" dirty="0">
                          <a:latin typeface="Calibri"/>
                          <a:cs typeface="Calibri"/>
                        </a:rPr>
                        <a:t>Respond</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3805267">
                <a:tc>
                  <a:txBody>
                    <a:bodyPr/>
                    <a:lstStyle/>
                    <a:p>
                      <a:pPr marL="377190" indent="-286385">
                        <a:lnSpc>
                          <a:spcPct val="100000"/>
                        </a:lnSpc>
                        <a:spcBef>
                          <a:spcPts val="245"/>
                        </a:spcBef>
                        <a:buFont typeface="Arial"/>
                        <a:buChar char="•"/>
                        <a:tabLst>
                          <a:tab pos="376555" algn="l"/>
                          <a:tab pos="377190" algn="l"/>
                        </a:tabLst>
                      </a:pPr>
                      <a:r>
                        <a:rPr sz="1800" spc="-5" dirty="0">
                          <a:latin typeface="Calibri"/>
                          <a:cs typeface="Calibri"/>
                        </a:rPr>
                        <a:t>Continued </a:t>
                      </a:r>
                      <a:r>
                        <a:rPr sz="1800" spc="-10" dirty="0">
                          <a:latin typeface="Calibri"/>
                          <a:cs typeface="Calibri"/>
                        </a:rPr>
                        <a:t>demonstrations </a:t>
                      </a:r>
                      <a:r>
                        <a:rPr sz="1800" spc="-5" dirty="0">
                          <a:latin typeface="Calibri"/>
                          <a:cs typeface="Calibri"/>
                        </a:rPr>
                        <a:t>of odd or peculiar</a:t>
                      </a:r>
                      <a:r>
                        <a:rPr sz="1800" spc="75" dirty="0">
                          <a:latin typeface="Calibri"/>
                          <a:cs typeface="Calibri"/>
                        </a:rPr>
                        <a:t> </a:t>
                      </a:r>
                      <a:r>
                        <a:rPr sz="1800" spc="-5" dirty="0">
                          <a:latin typeface="Calibri"/>
                          <a:cs typeface="Calibri"/>
                        </a:rPr>
                        <a:t>behavior</a:t>
                      </a:r>
                      <a:endParaRPr sz="1800">
                        <a:latin typeface="Calibri"/>
                        <a:cs typeface="Calibri"/>
                      </a:endParaRPr>
                    </a:p>
                    <a:p>
                      <a:pPr marL="377190" indent="-286385">
                        <a:lnSpc>
                          <a:spcPct val="100000"/>
                        </a:lnSpc>
                        <a:buFont typeface="Arial"/>
                        <a:buChar char="•"/>
                        <a:tabLst>
                          <a:tab pos="376555" algn="l"/>
                          <a:tab pos="377190" algn="l"/>
                        </a:tabLst>
                      </a:pPr>
                      <a:r>
                        <a:rPr sz="1800" spc="-5" dirty="0">
                          <a:latin typeface="Calibri"/>
                          <a:cs typeface="Calibri"/>
                        </a:rPr>
                        <a:t>Aggressive </a:t>
                      </a:r>
                      <a:r>
                        <a:rPr sz="1800" dirty="0">
                          <a:latin typeface="Calibri"/>
                          <a:cs typeface="Calibri"/>
                        </a:rPr>
                        <a:t>and </a:t>
                      </a:r>
                      <a:r>
                        <a:rPr sz="1800" spc="-10" dirty="0">
                          <a:latin typeface="Calibri"/>
                          <a:cs typeface="Calibri"/>
                        </a:rPr>
                        <a:t>threatening </a:t>
                      </a:r>
                      <a:r>
                        <a:rPr sz="1800" spc="-5" dirty="0">
                          <a:latin typeface="Calibri"/>
                          <a:cs typeface="Calibri"/>
                        </a:rPr>
                        <a:t>behavior or</a:t>
                      </a:r>
                      <a:r>
                        <a:rPr sz="1800" spc="40" dirty="0">
                          <a:latin typeface="Calibri"/>
                          <a:cs typeface="Calibri"/>
                        </a:rPr>
                        <a:t> </a:t>
                      </a:r>
                      <a:r>
                        <a:rPr sz="1800" spc="-10" dirty="0">
                          <a:latin typeface="Calibri"/>
                          <a:cs typeface="Calibri"/>
                        </a:rPr>
                        <a:t>gestures</a:t>
                      </a:r>
                      <a:endParaRPr sz="1800">
                        <a:latin typeface="Calibri"/>
                        <a:cs typeface="Calibri"/>
                      </a:endParaRPr>
                    </a:p>
                    <a:p>
                      <a:pPr marL="377190" indent="-286385">
                        <a:lnSpc>
                          <a:spcPct val="100000"/>
                        </a:lnSpc>
                        <a:buFont typeface="Arial"/>
                        <a:buChar char="•"/>
                        <a:tabLst>
                          <a:tab pos="376555" algn="l"/>
                          <a:tab pos="377190" algn="l"/>
                        </a:tabLst>
                      </a:pPr>
                      <a:r>
                        <a:rPr sz="1800" spc="-10" dirty="0">
                          <a:latin typeface="Calibri"/>
                          <a:cs typeface="Calibri"/>
                        </a:rPr>
                        <a:t>Escalating threats, raised</a:t>
                      </a:r>
                      <a:r>
                        <a:rPr sz="1800" spc="25" dirty="0">
                          <a:latin typeface="Calibri"/>
                          <a:cs typeface="Calibri"/>
                        </a:rPr>
                        <a:t> </a:t>
                      </a:r>
                      <a:r>
                        <a:rPr sz="1800" spc="-5" dirty="0">
                          <a:latin typeface="Calibri"/>
                          <a:cs typeface="Calibri"/>
                        </a:rPr>
                        <a:t>voices</a:t>
                      </a:r>
                      <a:endParaRPr sz="1800">
                        <a:latin typeface="Calibri"/>
                        <a:cs typeface="Calibri"/>
                      </a:endParaRPr>
                    </a:p>
                    <a:p>
                      <a:pPr marL="377190" indent="-286385">
                        <a:lnSpc>
                          <a:spcPct val="100000"/>
                        </a:lnSpc>
                        <a:buFont typeface="Arial"/>
                        <a:buChar char="•"/>
                        <a:tabLst>
                          <a:tab pos="376555" algn="l"/>
                          <a:tab pos="377190" algn="l"/>
                        </a:tabLst>
                      </a:pPr>
                      <a:r>
                        <a:rPr sz="1800" spc="-5" dirty="0">
                          <a:latin typeface="Calibri"/>
                          <a:cs typeface="Calibri"/>
                        </a:rPr>
                        <a:t>Visible </a:t>
                      </a:r>
                      <a:r>
                        <a:rPr sz="1800" spc="-10" dirty="0">
                          <a:latin typeface="Calibri"/>
                          <a:cs typeface="Calibri"/>
                        </a:rPr>
                        <a:t>agitation, physical </a:t>
                      </a:r>
                      <a:r>
                        <a:rPr sz="1800" spc="-5" dirty="0">
                          <a:latin typeface="Calibri"/>
                          <a:cs typeface="Calibri"/>
                        </a:rPr>
                        <a:t>tension,</a:t>
                      </a:r>
                      <a:r>
                        <a:rPr sz="1800" spc="45" dirty="0">
                          <a:latin typeface="Calibri"/>
                          <a:cs typeface="Calibri"/>
                        </a:rPr>
                        <a:t> </a:t>
                      </a:r>
                      <a:r>
                        <a:rPr sz="1800" spc="-5" dirty="0">
                          <a:latin typeface="Calibri"/>
                          <a:cs typeface="Calibri"/>
                        </a:rPr>
                        <a:t>trembling</a:t>
                      </a:r>
                      <a:endParaRPr sz="1800">
                        <a:latin typeface="Calibri"/>
                        <a:cs typeface="Calibri"/>
                      </a:endParaRPr>
                    </a:p>
                    <a:p>
                      <a:pPr marL="377190" indent="-286385">
                        <a:lnSpc>
                          <a:spcPct val="100000"/>
                        </a:lnSpc>
                        <a:buFont typeface="Arial"/>
                        <a:buChar char="•"/>
                        <a:tabLst>
                          <a:tab pos="376555" algn="l"/>
                          <a:tab pos="377190" algn="l"/>
                        </a:tabLst>
                      </a:pPr>
                      <a:r>
                        <a:rPr sz="1800" spc="-10" dirty="0">
                          <a:latin typeface="Calibri"/>
                          <a:cs typeface="Calibri"/>
                        </a:rPr>
                        <a:t>Threatens </a:t>
                      </a:r>
                      <a:r>
                        <a:rPr sz="1800" spc="-15" dirty="0">
                          <a:latin typeface="Calibri"/>
                          <a:cs typeface="Calibri"/>
                        </a:rPr>
                        <a:t>to </a:t>
                      </a:r>
                      <a:r>
                        <a:rPr sz="1800" dirty="0">
                          <a:latin typeface="Calibri"/>
                          <a:cs typeface="Calibri"/>
                        </a:rPr>
                        <a:t>harm </a:t>
                      </a:r>
                      <a:r>
                        <a:rPr sz="1800" spc="-5" dirty="0">
                          <a:latin typeface="Calibri"/>
                          <a:cs typeface="Calibri"/>
                        </a:rPr>
                        <a:t>self or</a:t>
                      </a:r>
                      <a:r>
                        <a:rPr sz="1800" spc="40" dirty="0">
                          <a:latin typeface="Calibri"/>
                          <a:cs typeface="Calibri"/>
                        </a:rPr>
                        <a:t> </a:t>
                      </a:r>
                      <a:r>
                        <a:rPr sz="1800" spc="-10" dirty="0">
                          <a:latin typeface="Calibri"/>
                          <a:cs typeface="Calibri"/>
                        </a:rPr>
                        <a:t>others</a:t>
                      </a:r>
                      <a:endParaRPr sz="1800">
                        <a:latin typeface="Calibri"/>
                        <a:cs typeface="Calibri"/>
                      </a:endParaRPr>
                    </a:p>
                    <a:p>
                      <a:pPr marL="377190" indent="-286385">
                        <a:lnSpc>
                          <a:spcPct val="100000"/>
                        </a:lnSpc>
                        <a:buFont typeface="Arial"/>
                        <a:buChar char="•"/>
                        <a:tabLst>
                          <a:tab pos="376555" algn="l"/>
                          <a:tab pos="377190" algn="l"/>
                        </a:tabLst>
                      </a:pPr>
                      <a:r>
                        <a:rPr sz="1800" spc="-15" dirty="0">
                          <a:latin typeface="Calibri"/>
                          <a:cs typeface="Calibri"/>
                        </a:rPr>
                        <a:t>Gravely </a:t>
                      </a:r>
                      <a:r>
                        <a:rPr sz="1800" spc="-5" dirty="0">
                          <a:latin typeface="Calibri"/>
                          <a:cs typeface="Calibri"/>
                        </a:rPr>
                        <a:t>impaired, confused, </a:t>
                      </a:r>
                      <a:r>
                        <a:rPr sz="1800" spc="-10" dirty="0">
                          <a:latin typeface="Calibri"/>
                          <a:cs typeface="Calibri"/>
                        </a:rPr>
                        <a:t>agitated,</a:t>
                      </a:r>
                      <a:r>
                        <a:rPr sz="1800" spc="55" dirty="0">
                          <a:latin typeface="Calibri"/>
                          <a:cs typeface="Calibri"/>
                        </a:rPr>
                        <a:t> </a:t>
                      </a:r>
                      <a:r>
                        <a:rPr sz="1800" spc="-10" dirty="0">
                          <a:latin typeface="Calibri"/>
                          <a:cs typeface="Calibri"/>
                        </a:rPr>
                        <a:t>disoriented</a:t>
                      </a:r>
                      <a:endParaRPr sz="1800">
                        <a:latin typeface="Calibri"/>
                        <a:cs typeface="Calibri"/>
                      </a:endParaRPr>
                    </a:p>
                    <a:p>
                      <a:pPr marL="377190" indent="-286385">
                        <a:lnSpc>
                          <a:spcPct val="100000"/>
                        </a:lnSpc>
                        <a:buFont typeface="Arial"/>
                        <a:buChar char="•"/>
                        <a:tabLst>
                          <a:tab pos="376555" algn="l"/>
                          <a:tab pos="377190" algn="l"/>
                        </a:tabLst>
                      </a:pPr>
                      <a:r>
                        <a:rPr sz="1800" dirty="0">
                          <a:latin typeface="Calibri"/>
                          <a:cs typeface="Calibri"/>
                        </a:rPr>
                        <a:t>Out </a:t>
                      </a:r>
                      <a:r>
                        <a:rPr sz="1800" spc="-5" dirty="0">
                          <a:latin typeface="Calibri"/>
                          <a:cs typeface="Calibri"/>
                        </a:rPr>
                        <a:t>of </a:t>
                      </a:r>
                      <a:r>
                        <a:rPr sz="1800" spc="-10" dirty="0">
                          <a:latin typeface="Calibri"/>
                          <a:cs typeface="Calibri"/>
                        </a:rPr>
                        <a:t>touch </a:t>
                      </a:r>
                      <a:r>
                        <a:rPr sz="1800" spc="-5" dirty="0">
                          <a:latin typeface="Calibri"/>
                          <a:cs typeface="Calibri"/>
                        </a:rPr>
                        <a:t>with</a:t>
                      </a:r>
                      <a:r>
                        <a:rPr sz="1800" spc="30" dirty="0">
                          <a:latin typeface="Calibri"/>
                          <a:cs typeface="Calibri"/>
                        </a:rPr>
                        <a:t> </a:t>
                      </a:r>
                      <a:r>
                        <a:rPr sz="1800" spc="-5" dirty="0">
                          <a:latin typeface="Calibri"/>
                          <a:cs typeface="Calibri"/>
                        </a:rPr>
                        <a:t>reality</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434340" indent="-343535">
                        <a:lnSpc>
                          <a:spcPct val="100000"/>
                        </a:lnSpc>
                        <a:spcBef>
                          <a:spcPts val="245"/>
                        </a:spcBef>
                        <a:buAutoNum type="arabicPeriod"/>
                        <a:tabLst>
                          <a:tab pos="434340" algn="l"/>
                          <a:tab pos="434975" algn="l"/>
                        </a:tabLst>
                      </a:pPr>
                      <a:r>
                        <a:rPr sz="1800" spc="-10" dirty="0">
                          <a:latin typeface="Calibri"/>
                          <a:cs typeface="Calibri"/>
                        </a:rPr>
                        <a:t>Remain </a:t>
                      </a:r>
                      <a:r>
                        <a:rPr sz="1800" dirty="0">
                          <a:latin typeface="Calibri"/>
                          <a:cs typeface="Calibri"/>
                        </a:rPr>
                        <a:t>Calm; </a:t>
                      </a:r>
                      <a:r>
                        <a:rPr sz="1800" spc="-5" dirty="0">
                          <a:latin typeface="Calibri"/>
                          <a:cs typeface="Calibri"/>
                        </a:rPr>
                        <a:t>don’t </a:t>
                      </a:r>
                      <a:r>
                        <a:rPr sz="1800" spc="-15" dirty="0">
                          <a:latin typeface="Calibri"/>
                          <a:cs typeface="Calibri"/>
                        </a:rPr>
                        <a:t>engage </a:t>
                      </a:r>
                      <a:r>
                        <a:rPr sz="1800" dirty="0">
                          <a:latin typeface="Calibri"/>
                          <a:cs typeface="Calibri"/>
                        </a:rPr>
                        <a:t>in an</a:t>
                      </a:r>
                      <a:r>
                        <a:rPr sz="1800" spc="85" dirty="0">
                          <a:latin typeface="Calibri"/>
                          <a:cs typeface="Calibri"/>
                        </a:rPr>
                        <a:t> </a:t>
                      </a:r>
                      <a:r>
                        <a:rPr sz="1800" spc="-10" dirty="0">
                          <a:latin typeface="Calibri"/>
                          <a:cs typeface="Calibri"/>
                        </a:rPr>
                        <a:t>argument.</a:t>
                      </a:r>
                      <a:endParaRPr sz="1800" dirty="0">
                        <a:latin typeface="Calibri"/>
                        <a:cs typeface="Calibri"/>
                      </a:endParaRPr>
                    </a:p>
                    <a:p>
                      <a:pPr marL="434340" marR="211454" indent="-342900">
                        <a:lnSpc>
                          <a:spcPct val="100000"/>
                        </a:lnSpc>
                        <a:buAutoNum type="arabicPeriod"/>
                        <a:tabLst>
                          <a:tab pos="434340" algn="l"/>
                          <a:tab pos="434975" algn="l"/>
                        </a:tabLst>
                      </a:pPr>
                      <a:r>
                        <a:rPr sz="1800" dirty="0">
                          <a:latin typeface="Calibri"/>
                          <a:cs typeface="Calibri"/>
                        </a:rPr>
                        <a:t>In </a:t>
                      </a:r>
                      <a:r>
                        <a:rPr sz="1800" spc="-10" dirty="0">
                          <a:latin typeface="Calibri"/>
                          <a:cs typeface="Calibri"/>
                        </a:rPr>
                        <a:t>threatening </a:t>
                      </a:r>
                      <a:r>
                        <a:rPr sz="1800" spc="-5" dirty="0">
                          <a:latin typeface="Calibri"/>
                          <a:cs typeface="Calibri"/>
                        </a:rPr>
                        <a:t>situations, </a:t>
                      </a:r>
                      <a:r>
                        <a:rPr sz="1800" spc="-20" dirty="0">
                          <a:latin typeface="Calibri"/>
                          <a:cs typeface="Calibri"/>
                        </a:rPr>
                        <a:t>keep </a:t>
                      </a:r>
                      <a:r>
                        <a:rPr sz="1800" dirty="0">
                          <a:latin typeface="Calibri"/>
                          <a:cs typeface="Calibri"/>
                        </a:rPr>
                        <a:t>a </a:t>
                      </a:r>
                      <a:r>
                        <a:rPr sz="1800" spc="-10" dirty="0">
                          <a:latin typeface="Calibri"/>
                          <a:cs typeface="Calibri"/>
                        </a:rPr>
                        <a:t>distance between you  </a:t>
                      </a:r>
                      <a:r>
                        <a:rPr sz="1800" dirty="0">
                          <a:latin typeface="Calibri"/>
                          <a:cs typeface="Calibri"/>
                        </a:rPr>
                        <a:t>and </a:t>
                      </a:r>
                      <a:r>
                        <a:rPr sz="1800" spc="-5" dirty="0">
                          <a:latin typeface="Calibri"/>
                          <a:cs typeface="Calibri"/>
                        </a:rPr>
                        <a:t>the </a:t>
                      </a:r>
                      <a:r>
                        <a:rPr sz="1800" spc="-10" dirty="0">
                          <a:latin typeface="Calibri"/>
                          <a:cs typeface="Calibri"/>
                        </a:rPr>
                        <a:t>student, </a:t>
                      </a:r>
                      <a:r>
                        <a:rPr sz="1800" dirty="0">
                          <a:latin typeface="Calibri"/>
                          <a:cs typeface="Calibri"/>
                        </a:rPr>
                        <a:t>and </a:t>
                      </a:r>
                      <a:r>
                        <a:rPr sz="1800" spc="-5" dirty="0">
                          <a:latin typeface="Calibri"/>
                          <a:cs typeface="Calibri"/>
                        </a:rPr>
                        <a:t>allow the </a:t>
                      </a:r>
                      <a:r>
                        <a:rPr sz="1800" spc="-10" dirty="0">
                          <a:latin typeface="Calibri"/>
                          <a:cs typeface="Calibri"/>
                        </a:rPr>
                        <a:t>student </a:t>
                      </a:r>
                      <a:r>
                        <a:rPr sz="1800" dirty="0">
                          <a:latin typeface="Calibri"/>
                          <a:cs typeface="Calibri"/>
                        </a:rPr>
                        <a:t>a </a:t>
                      </a:r>
                      <a:r>
                        <a:rPr sz="1800" spc="-20" dirty="0">
                          <a:latin typeface="Calibri"/>
                          <a:cs typeface="Calibri"/>
                        </a:rPr>
                        <a:t>way </a:t>
                      </a:r>
                      <a:r>
                        <a:rPr sz="1800" spc="-15" dirty="0">
                          <a:latin typeface="Calibri"/>
                          <a:cs typeface="Calibri"/>
                        </a:rPr>
                        <a:t>to</a:t>
                      </a:r>
                      <a:r>
                        <a:rPr sz="1800" spc="114" dirty="0">
                          <a:latin typeface="Calibri"/>
                          <a:cs typeface="Calibri"/>
                        </a:rPr>
                        <a:t> </a:t>
                      </a:r>
                      <a:r>
                        <a:rPr sz="1800" spc="-10" dirty="0">
                          <a:latin typeface="Calibri"/>
                          <a:cs typeface="Calibri"/>
                        </a:rPr>
                        <a:t>exit.</a:t>
                      </a:r>
                      <a:endParaRPr sz="1800" dirty="0">
                        <a:latin typeface="Calibri"/>
                        <a:cs typeface="Calibri"/>
                      </a:endParaRPr>
                    </a:p>
                    <a:p>
                      <a:pPr marL="434340" indent="-343535">
                        <a:lnSpc>
                          <a:spcPct val="100000"/>
                        </a:lnSpc>
                        <a:buAutoNum type="arabicPeriod"/>
                        <a:tabLst>
                          <a:tab pos="434340" algn="l"/>
                          <a:tab pos="434975" algn="l"/>
                        </a:tabLst>
                      </a:pPr>
                      <a:r>
                        <a:rPr sz="1800" spc="-5" dirty="0">
                          <a:latin typeface="Calibri"/>
                          <a:cs typeface="Calibri"/>
                        </a:rPr>
                        <a:t>Don’t allow </a:t>
                      </a:r>
                      <a:r>
                        <a:rPr sz="1800" spc="-10" dirty="0">
                          <a:latin typeface="Calibri"/>
                          <a:cs typeface="Calibri"/>
                        </a:rPr>
                        <a:t>yourself </a:t>
                      </a:r>
                      <a:r>
                        <a:rPr sz="1800" spc="-15" dirty="0">
                          <a:latin typeface="Calibri"/>
                          <a:cs typeface="Calibri"/>
                        </a:rPr>
                        <a:t>to </a:t>
                      </a:r>
                      <a:r>
                        <a:rPr sz="1800" spc="-5" dirty="0">
                          <a:latin typeface="Calibri"/>
                          <a:cs typeface="Calibri"/>
                        </a:rPr>
                        <a:t>become</a:t>
                      </a:r>
                      <a:r>
                        <a:rPr sz="1800" spc="65" dirty="0">
                          <a:latin typeface="Calibri"/>
                          <a:cs typeface="Calibri"/>
                        </a:rPr>
                        <a:t> </a:t>
                      </a:r>
                      <a:r>
                        <a:rPr sz="1800" spc="-10" dirty="0">
                          <a:latin typeface="Calibri"/>
                          <a:cs typeface="Calibri"/>
                        </a:rPr>
                        <a:t>trapped.</a:t>
                      </a:r>
                      <a:endParaRPr sz="1800" dirty="0">
                        <a:latin typeface="Calibri"/>
                        <a:cs typeface="Calibri"/>
                      </a:endParaRPr>
                    </a:p>
                    <a:p>
                      <a:pPr marL="434340" indent="-343535">
                        <a:lnSpc>
                          <a:spcPct val="100000"/>
                        </a:lnSpc>
                        <a:buAutoNum type="arabicPeriod"/>
                        <a:tabLst>
                          <a:tab pos="434340" algn="l"/>
                          <a:tab pos="434975" algn="l"/>
                        </a:tabLst>
                      </a:pPr>
                      <a:r>
                        <a:rPr sz="1800" spc="-10" dirty="0">
                          <a:latin typeface="Calibri"/>
                          <a:cs typeface="Calibri"/>
                        </a:rPr>
                        <a:t>Reduce </a:t>
                      </a:r>
                      <a:r>
                        <a:rPr sz="1800" spc="-5" dirty="0">
                          <a:latin typeface="Calibri"/>
                          <a:cs typeface="Calibri"/>
                        </a:rPr>
                        <a:t>noise, talking, questions, </a:t>
                      </a:r>
                      <a:r>
                        <a:rPr sz="1800" dirty="0">
                          <a:latin typeface="Calibri"/>
                          <a:cs typeface="Calibri"/>
                        </a:rPr>
                        <a:t>and</a:t>
                      </a:r>
                      <a:r>
                        <a:rPr sz="1800" spc="60" dirty="0">
                          <a:latin typeface="Calibri"/>
                          <a:cs typeface="Calibri"/>
                        </a:rPr>
                        <a:t> </a:t>
                      </a:r>
                      <a:r>
                        <a:rPr sz="1800" spc="-5" dirty="0">
                          <a:latin typeface="Calibri"/>
                          <a:cs typeface="Calibri"/>
                        </a:rPr>
                        <a:t>stimulation.</a:t>
                      </a:r>
                      <a:endParaRPr sz="1800" dirty="0">
                        <a:latin typeface="Calibri"/>
                        <a:cs typeface="Calibri"/>
                      </a:endParaRPr>
                    </a:p>
                    <a:p>
                      <a:pPr marL="434340" marR="746125" indent="-342900">
                        <a:lnSpc>
                          <a:spcPct val="100000"/>
                        </a:lnSpc>
                        <a:buAutoNum type="arabicPeriod"/>
                        <a:tabLst>
                          <a:tab pos="434340" algn="l"/>
                          <a:tab pos="434975" algn="l"/>
                        </a:tabLst>
                      </a:pPr>
                      <a:r>
                        <a:rPr sz="1800" dirty="0">
                          <a:latin typeface="Calibri"/>
                          <a:cs typeface="Calibri"/>
                        </a:rPr>
                        <a:t>Call </a:t>
                      </a:r>
                      <a:r>
                        <a:rPr lang="en-US" sz="1800" dirty="0">
                          <a:latin typeface="Calibri"/>
                          <a:cs typeface="Calibri"/>
                        </a:rPr>
                        <a:t>Campus Security </a:t>
                      </a:r>
                      <a:r>
                        <a:rPr sz="1800" spc="-10" dirty="0">
                          <a:latin typeface="Calibri"/>
                          <a:cs typeface="Calibri"/>
                        </a:rPr>
                        <a:t>at </a:t>
                      </a:r>
                      <a:r>
                        <a:rPr lang="en-US" b="1" i="0" dirty="0">
                          <a:solidFill>
                            <a:schemeClr val="tx1"/>
                          </a:solidFill>
                          <a:effectLst/>
                          <a:latin typeface="+mn-lt"/>
                          <a:ea typeface="+mn-ea"/>
                          <a:cs typeface="+mn-cs"/>
                        </a:rPr>
                        <a:t> </a:t>
                      </a:r>
                      <a:r>
                        <a:rPr lang="en-US" b="1" i="0" u="none" strike="noStrike" dirty="0">
                          <a:solidFill>
                            <a:schemeClr val="tx1"/>
                          </a:solidFill>
                          <a:effectLst/>
                          <a:latin typeface="+mn-lt"/>
                          <a:ea typeface="+mn-ea"/>
                          <a:cs typeface="+mn-cs"/>
                          <a:hlinkClick r:id="rId2"/>
                        </a:rPr>
                        <a:t>(505) 577-1660 </a:t>
                      </a:r>
                      <a:r>
                        <a:rPr sz="1800" spc="-5" dirty="0">
                          <a:latin typeface="Calibri"/>
                          <a:cs typeface="Calibri"/>
                        </a:rPr>
                        <a:t>(on campus) or </a:t>
                      </a:r>
                      <a:r>
                        <a:rPr sz="1800" dirty="0">
                          <a:latin typeface="Calibri"/>
                          <a:cs typeface="Calibri"/>
                        </a:rPr>
                        <a:t>911 </a:t>
                      </a:r>
                      <a:r>
                        <a:rPr sz="1800" spc="-10" dirty="0">
                          <a:latin typeface="Calibri"/>
                          <a:cs typeface="Calibri"/>
                        </a:rPr>
                        <a:t>(off</a:t>
                      </a:r>
                      <a:r>
                        <a:rPr sz="1800" spc="50" dirty="0">
                          <a:latin typeface="Calibri"/>
                          <a:cs typeface="Calibri"/>
                        </a:rPr>
                        <a:t> </a:t>
                      </a:r>
                      <a:r>
                        <a:rPr sz="1800" spc="-5" dirty="0">
                          <a:latin typeface="Calibri"/>
                          <a:cs typeface="Calibri"/>
                        </a:rPr>
                        <a:t>campus)</a:t>
                      </a:r>
                      <a:endParaRPr sz="1800" dirty="0">
                        <a:latin typeface="Calibri"/>
                        <a:cs typeface="Calibri"/>
                      </a:endParaRPr>
                    </a:p>
                    <a:p>
                      <a:pPr marL="434340" marR="167640" indent="-342900">
                        <a:lnSpc>
                          <a:spcPct val="100000"/>
                        </a:lnSpc>
                        <a:buAutoNum type="arabicPeriod"/>
                        <a:tabLst>
                          <a:tab pos="434340" algn="l"/>
                          <a:tab pos="434975" algn="l"/>
                        </a:tabLst>
                      </a:pPr>
                      <a:r>
                        <a:rPr sz="1800" dirty="0">
                          <a:latin typeface="Calibri"/>
                          <a:cs typeface="Calibri"/>
                        </a:rPr>
                        <a:t>Notify </a:t>
                      </a:r>
                      <a:r>
                        <a:rPr sz="1800" spc="-10" dirty="0">
                          <a:latin typeface="Calibri"/>
                          <a:cs typeface="Calibri"/>
                        </a:rPr>
                        <a:t>area </a:t>
                      </a:r>
                      <a:r>
                        <a:rPr sz="1800" spc="-5" dirty="0">
                          <a:latin typeface="Calibri"/>
                          <a:cs typeface="Calibri"/>
                        </a:rPr>
                        <a:t>chair/dean/supervisor within 10 minutes of  the</a:t>
                      </a:r>
                      <a:r>
                        <a:rPr sz="1800" spc="5" dirty="0">
                          <a:latin typeface="Calibri"/>
                          <a:cs typeface="Calibri"/>
                        </a:rPr>
                        <a:t> </a:t>
                      </a:r>
                      <a:r>
                        <a:rPr sz="1800" spc="-5" dirty="0">
                          <a:latin typeface="Calibri"/>
                          <a:cs typeface="Calibri"/>
                        </a:rPr>
                        <a:t>incident.</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bl>
          </a:graphicData>
        </a:graphic>
      </p:graphicFrame>
      <p:grpSp>
        <p:nvGrpSpPr>
          <p:cNvPr id="12" name="object 12"/>
          <p:cNvGrpSpPr/>
          <p:nvPr/>
        </p:nvGrpSpPr>
        <p:grpSpPr>
          <a:xfrm>
            <a:off x="8862821" y="128016"/>
            <a:ext cx="2430780" cy="2084070"/>
            <a:chOff x="8862821" y="128016"/>
            <a:chExt cx="2430780" cy="2084070"/>
          </a:xfrm>
        </p:grpSpPr>
        <p:sp>
          <p:nvSpPr>
            <p:cNvPr id="13" name="object 13"/>
            <p:cNvSpPr/>
            <p:nvPr/>
          </p:nvSpPr>
          <p:spPr>
            <a:xfrm>
              <a:off x="8862821" y="128016"/>
              <a:ext cx="2430779" cy="2084069"/>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8991599" y="256794"/>
              <a:ext cx="2173223" cy="1826513"/>
            </a:xfrm>
            <a:prstGeom prst="rect">
              <a:avLst/>
            </a:prstGeom>
            <a:blipFill>
              <a:blip r:embed="rId4" cstate="print"/>
              <a:stretch>
                <a:fillRect/>
              </a:stretch>
            </a:blipFill>
          </p:spPr>
          <p:txBody>
            <a:bodyPr wrap="square" lIns="0" tIns="0" rIns="0" bIns="0" rtlCol="0"/>
            <a:lstStyle/>
            <a:p>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82777"/>
            <a:ext cx="6776720" cy="513080"/>
          </a:xfrm>
          <a:prstGeom prst="rect">
            <a:avLst/>
          </a:prstGeom>
        </p:spPr>
        <p:txBody>
          <a:bodyPr vert="horz" wrap="square" lIns="0" tIns="12065" rIns="0" bIns="0" rtlCol="0">
            <a:spAutoFit/>
          </a:bodyPr>
          <a:lstStyle/>
          <a:p>
            <a:pPr marL="12700">
              <a:lnSpc>
                <a:spcPct val="100000"/>
              </a:lnSpc>
              <a:spcBef>
                <a:spcPts val="95"/>
              </a:spcBef>
            </a:pPr>
            <a:r>
              <a:rPr spc="-5" dirty="0">
                <a:solidFill>
                  <a:srgbClr val="028579"/>
                </a:solidFill>
              </a:rPr>
              <a:t>Assisting Students in Distress</a:t>
            </a:r>
            <a:r>
              <a:rPr spc="-40" dirty="0">
                <a:solidFill>
                  <a:srgbClr val="028579"/>
                </a:solidFill>
              </a:rPr>
              <a:t> </a:t>
            </a:r>
            <a:r>
              <a:rPr spc="-5" dirty="0">
                <a:solidFill>
                  <a:srgbClr val="028579"/>
                </a:solidFill>
              </a:rPr>
              <a:t>Recap</a:t>
            </a:r>
          </a:p>
        </p:txBody>
      </p:sp>
      <p:sp>
        <p:nvSpPr>
          <p:cNvPr id="3" name="object 3"/>
          <p:cNvSpPr txBox="1"/>
          <p:nvPr/>
        </p:nvSpPr>
        <p:spPr>
          <a:xfrm>
            <a:off x="910719" y="1298432"/>
            <a:ext cx="10498455" cy="4472378"/>
          </a:xfrm>
          <a:prstGeom prst="rect">
            <a:avLst/>
          </a:prstGeom>
        </p:spPr>
        <p:txBody>
          <a:bodyPr vert="horz" wrap="square" lIns="0" tIns="12065" rIns="0" bIns="0" rtlCol="0">
            <a:spAutoFit/>
          </a:bodyPr>
          <a:lstStyle/>
          <a:p>
            <a:pPr marL="12700">
              <a:lnSpc>
                <a:spcPts val="2395"/>
              </a:lnSpc>
              <a:spcBef>
                <a:spcPts val="95"/>
              </a:spcBef>
            </a:pPr>
            <a:r>
              <a:rPr sz="2000" b="1" i="1" spc="-5" dirty="0">
                <a:latin typeface="CenturyGothic-BoldItalic"/>
                <a:cs typeface="CenturyGothic-BoldItalic"/>
              </a:rPr>
              <a:t>For emergencies, call the police</a:t>
            </a:r>
            <a:r>
              <a:rPr sz="2000" b="1" i="1" spc="-20" dirty="0">
                <a:latin typeface="CenturyGothic-BoldItalic"/>
                <a:cs typeface="CenturyGothic-BoldItalic"/>
              </a:rPr>
              <a:t> </a:t>
            </a:r>
            <a:r>
              <a:rPr sz="2000" b="1" i="1" spc="-5" dirty="0">
                <a:latin typeface="CenturyGothic-BoldItalic"/>
                <a:cs typeface="CenturyGothic-BoldItalic"/>
              </a:rPr>
              <a:t>first!</a:t>
            </a:r>
            <a:endParaRPr sz="2000" dirty="0">
              <a:latin typeface="CenturyGothic-BoldItalic"/>
              <a:cs typeface="CenturyGothic-BoldItalic"/>
            </a:endParaRPr>
          </a:p>
          <a:p>
            <a:pPr marL="12700" marR="5051425">
              <a:lnSpc>
                <a:spcPts val="2400"/>
              </a:lnSpc>
              <a:spcBef>
                <a:spcPts val="75"/>
              </a:spcBef>
            </a:pPr>
            <a:r>
              <a:rPr sz="2000" spc="-5" dirty="0">
                <a:latin typeface="Century Gothic"/>
                <a:cs typeface="Century Gothic"/>
              </a:rPr>
              <a:t>On </a:t>
            </a:r>
            <a:r>
              <a:rPr sz="2000" spc="-10" dirty="0">
                <a:latin typeface="Century Gothic"/>
                <a:cs typeface="Century Gothic"/>
              </a:rPr>
              <a:t>campus </a:t>
            </a:r>
            <a:r>
              <a:rPr sz="2000" spc="-5" dirty="0">
                <a:latin typeface="Century Gothic"/>
                <a:cs typeface="Century Gothic"/>
              </a:rPr>
              <a:t>…………… </a:t>
            </a:r>
            <a:r>
              <a:rPr lang="en-US" b="1" dirty="0"/>
              <a:t> </a:t>
            </a:r>
            <a:r>
              <a:rPr lang="en-US" b="1" dirty="0">
                <a:hlinkClick r:id="rId2"/>
              </a:rPr>
              <a:t>(505) 577-1660</a:t>
            </a:r>
            <a:r>
              <a:rPr sz="2000" spc="-5" dirty="0">
                <a:latin typeface="Century Gothic"/>
                <a:cs typeface="Century Gothic"/>
              </a:rPr>
              <a:t>  </a:t>
            </a:r>
            <a:endParaRPr lang="en-US" sz="2000" spc="-5" dirty="0">
              <a:latin typeface="Century Gothic"/>
              <a:cs typeface="Century Gothic"/>
            </a:endParaRPr>
          </a:p>
          <a:p>
            <a:pPr marL="12700" marR="5051425">
              <a:lnSpc>
                <a:spcPts val="2400"/>
              </a:lnSpc>
              <a:spcBef>
                <a:spcPts val="75"/>
              </a:spcBef>
            </a:pPr>
            <a:r>
              <a:rPr sz="2000" spc="-5" dirty="0">
                <a:latin typeface="Century Gothic"/>
                <a:cs typeface="Century Gothic"/>
              </a:rPr>
              <a:t>Off </a:t>
            </a:r>
            <a:r>
              <a:rPr sz="2000" spc="-10" dirty="0">
                <a:latin typeface="Century Gothic"/>
                <a:cs typeface="Century Gothic"/>
              </a:rPr>
              <a:t>campus </a:t>
            </a:r>
            <a:r>
              <a:rPr sz="2000" spc="-5" dirty="0">
                <a:latin typeface="Century Gothic"/>
                <a:cs typeface="Century Gothic"/>
              </a:rPr>
              <a:t>………………………</a:t>
            </a:r>
            <a:r>
              <a:rPr sz="2000" spc="20" dirty="0">
                <a:latin typeface="Century Gothic"/>
                <a:cs typeface="Century Gothic"/>
              </a:rPr>
              <a:t> </a:t>
            </a:r>
            <a:r>
              <a:rPr sz="2000" spc="-5" dirty="0">
                <a:latin typeface="Century Gothic"/>
                <a:cs typeface="Century Gothic"/>
              </a:rPr>
              <a:t>911</a:t>
            </a:r>
            <a:endParaRPr sz="2000" dirty="0">
              <a:latin typeface="Century Gothic"/>
              <a:cs typeface="Century Gothic"/>
            </a:endParaRPr>
          </a:p>
          <a:p>
            <a:pPr>
              <a:lnSpc>
                <a:spcPct val="100000"/>
              </a:lnSpc>
              <a:spcBef>
                <a:spcPts val="55"/>
              </a:spcBef>
            </a:pPr>
            <a:endParaRPr sz="1900" dirty="0">
              <a:latin typeface="Century Gothic"/>
              <a:cs typeface="Century Gothic"/>
            </a:endParaRPr>
          </a:p>
          <a:p>
            <a:pPr marL="355600" indent="-342900">
              <a:lnSpc>
                <a:spcPct val="100000"/>
              </a:lnSpc>
              <a:buFont typeface="Arial"/>
              <a:buChar char="•"/>
              <a:tabLst>
                <a:tab pos="354965" algn="l"/>
                <a:tab pos="355600" algn="l"/>
              </a:tabLst>
            </a:pPr>
            <a:r>
              <a:rPr sz="2000" spc="-5" dirty="0">
                <a:latin typeface="Century Gothic"/>
                <a:cs typeface="Century Gothic"/>
              </a:rPr>
              <a:t>If the student is hostile, keep a distance and allow student to</a:t>
            </a:r>
            <a:r>
              <a:rPr sz="2000" spc="50" dirty="0">
                <a:latin typeface="Century Gothic"/>
                <a:cs typeface="Century Gothic"/>
              </a:rPr>
              <a:t> </a:t>
            </a:r>
            <a:r>
              <a:rPr sz="2000" spc="-5" dirty="0">
                <a:latin typeface="Century Gothic"/>
                <a:cs typeface="Century Gothic"/>
              </a:rPr>
              <a:t>exit.</a:t>
            </a:r>
            <a:endParaRPr sz="2000" dirty="0">
              <a:latin typeface="Century Gothic"/>
              <a:cs typeface="Century Gothic"/>
            </a:endParaRPr>
          </a:p>
          <a:p>
            <a:pPr marL="355600" indent="-342900">
              <a:lnSpc>
                <a:spcPct val="100000"/>
              </a:lnSpc>
              <a:spcBef>
                <a:spcPts val="480"/>
              </a:spcBef>
              <a:buFont typeface="Arial"/>
              <a:buChar char="•"/>
              <a:tabLst>
                <a:tab pos="354965" algn="l"/>
                <a:tab pos="355600" algn="l"/>
              </a:tabLst>
            </a:pPr>
            <a:r>
              <a:rPr sz="2000" spc="-5" dirty="0">
                <a:latin typeface="Century Gothic"/>
                <a:cs typeface="Century Gothic"/>
              </a:rPr>
              <a:t>Meet in private (unless the student is</a:t>
            </a:r>
            <a:r>
              <a:rPr sz="2000" spc="20" dirty="0">
                <a:latin typeface="Century Gothic"/>
                <a:cs typeface="Century Gothic"/>
              </a:rPr>
              <a:t> </a:t>
            </a:r>
            <a:r>
              <a:rPr sz="2000" spc="-5" dirty="0">
                <a:latin typeface="Century Gothic"/>
                <a:cs typeface="Century Gothic"/>
              </a:rPr>
              <a:t>hostile).</a:t>
            </a:r>
            <a:endParaRPr sz="2000" dirty="0">
              <a:latin typeface="Century Gothic"/>
              <a:cs typeface="Century Gothic"/>
            </a:endParaRPr>
          </a:p>
          <a:p>
            <a:pPr marL="355600" indent="-342900">
              <a:lnSpc>
                <a:spcPct val="100000"/>
              </a:lnSpc>
              <a:spcBef>
                <a:spcPts val="480"/>
              </a:spcBef>
              <a:buFont typeface="Arial"/>
              <a:buChar char="•"/>
              <a:tabLst>
                <a:tab pos="354965" algn="l"/>
                <a:tab pos="355600" algn="l"/>
              </a:tabLst>
            </a:pPr>
            <a:r>
              <a:rPr sz="2000" spc="-5" dirty="0">
                <a:latin typeface="Century Gothic"/>
                <a:cs typeface="Century Gothic"/>
              </a:rPr>
              <a:t>Stay calm, </a:t>
            </a:r>
            <a:r>
              <a:rPr sz="2000" spc="-10" dirty="0">
                <a:latin typeface="Century Gothic"/>
                <a:cs typeface="Century Gothic"/>
              </a:rPr>
              <a:t>reduce </a:t>
            </a:r>
            <a:r>
              <a:rPr sz="2000" spc="-5" dirty="0">
                <a:latin typeface="Century Gothic"/>
                <a:cs typeface="Century Gothic"/>
              </a:rPr>
              <a:t>noise and outside</a:t>
            </a:r>
            <a:r>
              <a:rPr sz="2000" spc="60" dirty="0">
                <a:latin typeface="Century Gothic"/>
                <a:cs typeface="Century Gothic"/>
              </a:rPr>
              <a:t> </a:t>
            </a:r>
            <a:r>
              <a:rPr sz="2000" spc="-5" dirty="0">
                <a:latin typeface="Century Gothic"/>
                <a:cs typeface="Century Gothic"/>
              </a:rPr>
              <a:t>stimulation.</a:t>
            </a:r>
            <a:endParaRPr sz="2000" dirty="0">
              <a:latin typeface="Century Gothic"/>
              <a:cs typeface="Century Gothic"/>
            </a:endParaRPr>
          </a:p>
          <a:p>
            <a:pPr marL="355600" indent="-342900">
              <a:lnSpc>
                <a:spcPct val="100000"/>
              </a:lnSpc>
              <a:spcBef>
                <a:spcPts val="480"/>
              </a:spcBef>
              <a:buFont typeface="Arial"/>
              <a:buChar char="•"/>
              <a:tabLst>
                <a:tab pos="354965" algn="l"/>
                <a:tab pos="355600" algn="l"/>
              </a:tabLst>
            </a:pPr>
            <a:r>
              <a:rPr sz="2000" spc="-5" dirty="0">
                <a:latin typeface="Century Gothic"/>
                <a:cs typeface="Century Gothic"/>
              </a:rPr>
              <a:t>Describe your concerns, “I’ve noticed this, how can I help</a:t>
            </a:r>
            <a:r>
              <a:rPr sz="2000" spc="85" dirty="0">
                <a:latin typeface="Century Gothic"/>
                <a:cs typeface="Century Gothic"/>
              </a:rPr>
              <a:t> </a:t>
            </a:r>
            <a:r>
              <a:rPr sz="2000" spc="-5" dirty="0">
                <a:latin typeface="Century Gothic"/>
                <a:cs typeface="Century Gothic"/>
              </a:rPr>
              <a:t>you?”</a:t>
            </a:r>
            <a:endParaRPr sz="2000" dirty="0">
              <a:latin typeface="Century Gothic"/>
              <a:cs typeface="Century Gothic"/>
            </a:endParaRPr>
          </a:p>
          <a:p>
            <a:pPr marL="355600" indent="-342900">
              <a:lnSpc>
                <a:spcPct val="100000"/>
              </a:lnSpc>
              <a:spcBef>
                <a:spcPts val="480"/>
              </a:spcBef>
              <a:buFont typeface="Arial"/>
              <a:buChar char="•"/>
              <a:tabLst>
                <a:tab pos="354965" algn="l"/>
                <a:tab pos="355600" algn="l"/>
              </a:tabLst>
            </a:pPr>
            <a:r>
              <a:rPr sz="2000" spc="-5" dirty="0">
                <a:latin typeface="Century Gothic"/>
                <a:cs typeface="Century Gothic"/>
              </a:rPr>
              <a:t>Listen and acknowledge the student’s</a:t>
            </a:r>
            <a:r>
              <a:rPr sz="2000" spc="45" dirty="0">
                <a:latin typeface="Century Gothic"/>
                <a:cs typeface="Century Gothic"/>
              </a:rPr>
              <a:t> </a:t>
            </a:r>
            <a:r>
              <a:rPr sz="2000" spc="-5" dirty="0">
                <a:latin typeface="Century Gothic"/>
                <a:cs typeface="Century Gothic"/>
              </a:rPr>
              <a:t>concerns.</a:t>
            </a:r>
            <a:endParaRPr sz="2000" dirty="0">
              <a:latin typeface="Century Gothic"/>
              <a:cs typeface="Century Gothic"/>
            </a:endParaRPr>
          </a:p>
          <a:p>
            <a:pPr marL="355600" indent="-342900">
              <a:lnSpc>
                <a:spcPct val="100000"/>
              </a:lnSpc>
              <a:spcBef>
                <a:spcPts val="480"/>
              </a:spcBef>
              <a:buFont typeface="Arial"/>
              <a:buChar char="•"/>
              <a:tabLst>
                <a:tab pos="354965" algn="l"/>
                <a:tab pos="355600" algn="l"/>
                <a:tab pos="4606925" algn="l"/>
              </a:tabLst>
            </a:pPr>
            <a:r>
              <a:rPr sz="2000" spc="-5" dirty="0">
                <a:latin typeface="Century Gothic"/>
                <a:cs typeface="Century Gothic"/>
              </a:rPr>
              <a:t>When in </a:t>
            </a:r>
            <a:r>
              <a:rPr sz="2000" spc="-10" dirty="0">
                <a:latin typeface="Century Gothic"/>
                <a:cs typeface="Century Gothic"/>
              </a:rPr>
              <a:t>doubt, </a:t>
            </a:r>
            <a:r>
              <a:rPr sz="2000" spc="-5" dirty="0">
                <a:latin typeface="Century Gothic"/>
                <a:cs typeface="Century Gothic"/>
              </a:rPr>
              <a:t>consult</a:t>
            </a:r>
            <a:r>
              <a:rPr sz="2000" spc="85" dirty="0">
                <a:latin typeface="Century Gothic"/>
                <a:cs typeface="Century Gothic"/>
              </a:rPr>
              <a:t> </a:t>
            </a:r>
            <a:r>
              <a:rPr sz="2000" spc="-5" dirty="0">
                <a:latin typeface="Century Gothic"/>
                <a:cs typeface="Century Gothic"/>
              </a:rPr>
              <a:t>and</a:t>
            </a:r>
            <a:r>
              <a:rPr sz="2000" spc="20" dirty="0">
                <a:latin typeface="Century Gothic"/>
                <a:cs typeface="Century Gothic"/>
              </a:rPr>
              <a:t> </a:t>
            </a:r>
            <a:r>
              <a:rPr sz="2000" spc="-5" dirty="0">
                <a:latin typeface="Century Gothic"/>
                <a:cs typeface="Century Gothic"/>
              </a:rPr>
              <a:t>refer.	“Let’s contact someone who can help</a:t>
            </a:r>
            <a:r>
              <a:rPr sz="2000" spc="65" dirty="0">
                <a:latin typeface="Century Gothic"/>
                <a:cs typeface="Century Gothic"/>
              </a:rPr>
              <a:t> </a:t>
            </a:r>
            <a:r>
              <a:rPr sz="2000" spc="-5" dirty="0">
                <a:latin typeface="Century Gothic"/>
                <a:cs typeface="Century Gothic"/>
              </a:rPr>
              <a:t>you.”</a:t>
            </a:r>
            <a:endParaRPr sz="2000" dirty="0">
              <a:latin typeface="Century Gothic"/>
              <a:cs typeface="Century Gothic"/>
            </a:endParaRPr>
          </a:p>
          <a:p>
            <a:pPr marL="355600" marR="5080" indent="-342900">
              <a:lnSpc>
                <a:spcPct val="100000"/>
              </a:lnSpc>
              <a:spcBef>
                <a:spcPts val="480"/>
              </a:spcBef>
              <a:buFont typeface="Arial"/>
              <a:buChar char="•"/>
              <a:tabLst>
                <a:tab pos="354965" algn="l"/>
                <a:tab pos="355600" algn="l"/>
              </a:tabLst>
            </a:pPr>
            <a:r>
              <a:rPr sz="2000" spc="-5" dirty="0">
                <a:latin typeface="Century Gothic"/>
                <a:cs typeface="Century Gothic"/>
              </a:rPr>
              <a:t>Share Counseling Services information if the student is reluctant (sometimes it takes  a while to adjust to the</a:t>
            </a:r>
            <a:r>
              <a:rPr sz="2000" spc="10" dirty="0">
                <a:latin typeface="Century Gothic"/>
                <a:cs typeface="Century Gothic"/>
              </a:rPr>
              <a:t> </a:t>
            </a:r>
            <a:r>
              <a:rPr sz="2000" spc="-5" dirty="0">
                <a:latin typeface="Century Gothic"/>
                <a:cs typeface="Century Gothic"/>
              </a:rPr>
              <a:t>idea!).</a:t>
            </a:r>
            <a:endParaRPr sz="2000" dirty="0">
              <a:latin typeface="Century Gothic"/>
              <a:cs typeface="Century Gothic"/>
            </a:endParaRPr>
          </a:p>
          <a:p>
            <a:pPr marL="355600" indent="-342900">
              <a:lnSpc>
                <a:spcPct val="100000"/>
              </a:lnSpc>
              <a:spcBef>
                <a:spcPts val="480"/>
              </a:spcBef>
              <a:buFont typeface="Arial"/>
              <a:buChar char="•"/>
              <a:tabLst>
                <a:tab pos="354965" algn="l"/>
                <a:tab pos="355600" algn="l"/>
              </a:tabLst>
            </a:pPr>
            <a:r>
              <a:rPr sz="2000" spc="-5" dirty="0">
                <a:latin typeface="Century Gothic"/>
                <a:cs typeface="Century Gothic"/>
              </a:rPr>
              <a:t>Share community </a:t>
            </a:r>
            <a:r>
              <a:rPr sz="2000" spc="-10" dirty="0">
                <a:latin typeface="Century Gothic"/>
                <a:cs typeface="Century Gothic"/>
              </a:rPr>
              <a:t>resources </a:t>
            </a:r>
            <a:r>
              <a:rPr sz="2000" spc="-5" dirty="0">
                <a:latin typeface="Century Gothic"/>
                <a:cs typeface="Century Gothic"/>
              </a:rPr>
              <a:t>and crisis hotlines, if</a:t>
            </a:r>
            <a:r>
              <a:rPr sz="2000" spc="75" dirty="0">
                <a:latin typeface="Century Gothic"/>
                <a:cs typeface="Century Gothic"/>
              </a:rPr>
              <a:t> </a:t>
            </a:r>
            <a:r>
              <a:rPr sz="2000" spc="-5" dirty="0">
                <a:latin typeface="Century Gothic"/>
                <a:cs typeface="Century Gothic"/>
              </a:rPr>
              <a:t>applicable.</a:t>
            </a:r>
            <a:endParaRPr sz="2000" dirty="0">
              <a:latin typeface="Century Gothic"/>
              <a:cs typeface="Century Gothic"/>
            </a:endParaRPr>
          </a:p>
        </p:txBody>
      </p:sp>
      <p:sp>
        <p:nvSpPr>
          <p:cNvPr id="11" name="object 11"/>
          <p:cNvSpPr/>
          <p:nvPr/>
        </p:nvSpPr>
        <p:spPr>
          <a:xfrm>
            <a:off x="7696200" y="990600"/>
            <a:ext cx="3970019" cy="16382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140" y="382777"/>
            <a:ext cx="5337175" cy="513080"/>
          </a:xfrm>
          <a:prstGeom prst="rect">
            <a:avLst/>
          </a:prstGeom>
        </p:spPr>
        <p:txBody>
          <a:bodyPr vert="horz" wrap="square" lIns="0" tIns="12065" rIns="0" bIns="0" rtlCol="0">
            <a:spAutoFit/>
          </a:bodyPr>
          <a:lstStyle/>
          <a:p>
            <a:pPr marL="12700">
              <a:lnSpc>
                <a:spcPct val="100000"/>
              </a:lnSpc>
              <a:spcBef>
                <a:spcPts val="95"/>
              </a:spcBef>
            </a:pPr>
            <a:r>
              <a:rPr spc="-5" dirty="0">
                <a:solidFill>
                  <a:srgbClr val="028579"/>
                </a:solidFill>
              </a:rPr>
              <a:t>Assisting Students in</a:t>
            </a:r>
            <a:r>
              <a:rPr spc="-60" dirty="0">
                <a:solidFill>
                  <a:srgbClr val="028579"/>
                </a:solidFill>
              </a:rPr>
              <a:t> </a:t>
            </a:r>
            <a:r>
              <a:rPr spc="-5" dirty="0">
                <a:solidFill>
                  <a:srgbClr val="028579"/>
                </a:solidFill>
              </a:rPr>
              <a:t>Distress</a:t>
            </a:r>
          </a:p>
        </p:txBody>
      </p:sp>
      <p:sp>
        <p:nvSpPr>
          <p:cNvPr id="4" name="object 4"/>
          <p:cNvSpPr txBox="1"/>
          <p:nvPr/>
        </p:nvSpPr>
        <p:spPr>
          <a:xfrm>
            <a:off x="688390" y="4553384"/>
            <a:ext cx="2162175" cy="716030"/>
          </a:xfrm>
          <a:prstGeom prst="rect">
            <a:avLst/>
          </a:prstGeom>
        </p:spPr>
        <p:txBody>
          <a:bodyPr vert="horz" wrap="square" lIns="0" tIns="12700" rIns="0" bIns="0" rtlCol="0">
            <a:spAutoFit/>
          </a:bodyPr>
          <a:lstStyle/>
          <a:p>
            <a:pPr marL="12700" marR="5080">
              <a:lnSpc>
                <a:spcPct val="120000"/>
              </a:lnSpc>
              <a:spcBef>
                <a:spcPts val="100"/>
              </a:spcBef>
            </a:pPr>
            <a:r>
              <a:rPr lang="en-US" sz="2000" spc="-10" dirty="0">
                <a:latin typeface="Century Gothic"/>
                <a:cs typeface="Century Gothic"/>
              </a:rPr>
              <a:t>Eliza Combs</a:t>
            </a:r>
            <a:r>
              <a:rPr sz="2000" spc="-10" dirty="0">
                <a:latin typeface="Century Gothic"/>
                <a:cs typeface="Century Gothic"/>
              </a:rPr>
              <a:t>:  </a:t>
            </a:r>
            <a:r>
              <a:rPr lang="en-US" sz="2000" spc="-5" dirty="0">
                <a:latin typeface="Century Gothic"/>
                <a:cs typeface="Century Gothic"/>
              </a:rPr>
              <a:t>Madge </a:t>
            </a:r>
            <a:r>
              <a:rPr lang="en-US" sz="2000" spc="-5" dirty="0" err="1">
                <a:latin typeface="Century Gothic"/>
                <a:cs typeface="Century Gothic"/>
              </a:rPr>
              <a:t>Duus</a:t>
            </a:r>
            <a:r>
              <a:rPr sz="2000" spc="-5" dirty="0">
                <a:latin typeface="Century Gothic"/>
                <a:cs typeface="Century Gothic"/>
              </a:rPr>
              <a:t>:</a:t>
            </a:r>
            <a:endParaRPr sz="2000" dirty="0">
              <a:latin typeface="Century Gothic"/>
              <a:cs typeface="Century Gothic"/>
            </a:endParaRPr>
          </a:p>
        </p:txBody>
      </p:sp>
      <p:grpSp>
        <p:nvGrpSpPr>
          <p:cNvPr id="14" name="object 6">
            <a:extLst>
              <a:ext uri="{FF2B5EF4-FFF2-40B4-BE49-F238E27FC236}">
                <a16:creationId xmlns:a16="http://schemas.microsoft.com/office/drawing/2014/main" id="{C013CBF3-D360-3A4F-B692-A9D11A8EB630}"/>
              </a:ext>
            </a:extLst>
          </p:cNvPr>
          <p:cNvGrpSpPr/>
          <p:nvPr/>
        </p:nvGrpSpPr>
        <p:grpSpPr>
          <a:xfrm>
            <a:off x="8458200" y="0"/>
            <a:ext cx="3843020" cy="6858000"/>
            <a:chOff x="12523768" y="2"/>
            <a:chExt cx="5764530" cy="10287000"/>
          </a:xfrm>
        </p:grpSpPr>
        <p:sp>
          <p:nvSpPr>
            <p:cNvPr id="15" name="object 7">
              <a:extLst>
                <a:ext uri="{FF2B5EF4-FFF2-40B4-BE49-F238E27FC236}">
                  <a16:creationId xmlns:a16="http://schemas.microsoft.com/office/drawing/2014/main" id="{998FFB66-25AA-7041-98F7-5B4F0D6D12D2}"/>
                </a:ext>
              </a:extLst>
            </p:cNvPr>
            <p:cNvSpPr/>
            <p:nvPr/>
          </p:nvSpPr>
          <p:spPr>
            <a:xfrm>
              <a:off x="12523768" y="3856983"/>
              <a:ext cx="5764530" cy="6430010"/>
            </a:xfrm>
            <a:custGeom>
              <a:avLst/>
              <a:gdLst/>
              <a:ahLst/>
              <a:cxnLst/>
              <a:rect l="l" t="t" r="r" b="b"/>
              <a:pathLst>
                <a:path w="5764530" h="6430009">
                  <a:moveTo>
                    <a:pt x="5764231" y="6430015"/>
                  </a:moveTo>
                  <a:lnTo>
                    <a:pt x="713765" y="6430015"/>
                  </a:lnTo>
                  <a:lnTo>
                    <a:pt x="682235" y="6372760"/>
                  </a:lnTo>
                  <a:lnTo>
                    <a:pt x="660292" y="6332253"/>
                  </a:lnTo>
                  <a:lnTo>
                    <a:pt x="638284" y="6291077"/>
                  </a:lnTo>
                  <a:lnTo>
                    <a:pt x="616236" y="6249246"/>
                  </a:lnTo>
                  <a:lnTo>
                    <a:pt x="594176" y="6206773"/>
                  </a:lnTo>
                  <a:lnTo>
                    <a:pt x="572128" y="6163670"/>
                  </a:lnTo>
                  <a:lnTo>
                    <a:pt x="550119" y="6119950"/>
                  </a:lnTo>
                  <a:lnTo>
                    <a:pt x="528176" y="6075627"/>
                  </a:lnTo>
                  <a:lnTo>
                    <a:pt x="506323" y="6030712"/>
                  </a:lnTo>
                  <a:lnTo>
                    <a:pt x="484587" y="5985219"/>
                  </a:lnTo>
                  <a:lnTo>
                    <a:pt x="462995" y="5939160"/>
                  </a:lnTo>
                  <a:lnTo>
                    <a:pt x="441572" y="5892548"/>
                  </a:lnTo>
                  <a:lnTo>
                    <a:pt x="420344" y="5845397"/>
                  </a:lnTo>
                  <a:lnTo>
                    <a:pt x="399338" y="5797717"/>
                  </a:lnTo>
                  <a:lnTo>
                    <a:pt x="378579" y="5749523"/>
                  </a:lnTo>
                  <a:lnTo>
                    <a:pt x="358093" y="5700827"/>
                  </a:lnTo>
                  <a:lnTo>
                    <a:pt x="337908" y="5651642"/>
                  </a:lnTo>
                  <a:lnTo>
                    <a:pt x="318048" y="5601981"/>
                  </a:lnTo>
                  <a:lnTo>
                    <a:pt x="298539" y="5551856"/>
                  </a:lnTo>
                  <a:lnTo>
                    <a:pt x="279408" y="5501280"/>
                  </a:lnTo>
                  <a:lnTo>
                    <a:pt x="260682" y="5450267"/>
                  </a:lnTo>
                  <a:lnTo>
                    <a:pt x="242385" y="5398828"/>
                  </a:lnTo>
                  <a:lnTo>
                    <a:pt x="224544" y="5346976"/>
                  </a:lnTo>
                  <a:lnTo>
                    <a:pt x="207185" y="5294725"/>
                  </a:lnTo>
                  <a:lnTo>
                    <a:pt x="190334" y="5242087"/>
                  </a:lnTo>
                  <a:lnTo>
                    <a:pt x="174018" y="5189074"/>
                  </a:lnTo>
                  <a:lnTo>
                    <a:pt x="158261" y="5135701"/>
                  </a:lnTo>
                  <a:lnTo>
                    <a:pt x="143091" y="5081978"/>
                  </a:lnTo>
                  <a:lnTo>
                    <a:pt x="128533" y="5027920"/>
                  </a:lnTo>
                  <a:lnTo>
                    <a:pt x="114614" y="4973538"/>
                  </a:lnTo>
                  <a:lnTo>
                    <a:pt x="101359" y="4918846"/>
                  </a:lnTo>
                  <a:lnTo>
                    <a:pt x="88795" y="4863856"/>
                  </a:lnTo>
                  <a:lnTo>
                    <a:pt x="76947" y="4808582"/>
                  </a:lnTo>
                  <a:lnTo>
                    <a:pt x="65842" y="4753036"/>
                  </a:lnTo>
                  <a:lnTo>
                    <a:pt x="55506" y="4697230"/>
                  </a:lnTo>
                  <a:lnTo>
                    <a:pt x="45965" y="4641177"/>
                  </a:lnTo>
                  <a:lnTo>
                    <a:pt x="37244" y="4584891"/>
                  </a:lnTo>
                  <a:lnTo>
                    <a:pt x="29371" y="4528384"/>
                  </a:lnTo>
                  <a:lnTo>
                    <a:pt x="22370" y="4471669"/>
                  </a:lnTo>
                  <a:lnTo>
                    <a:pt x="16268" y="4414758"/>
                  </a:lnTo>
                  <a:lnTo>
                    <a:pt x="11092" y="4357664"/>
                  </a:lnTo>
                  <a:lnTo>
                    <a:pt x="6867" y="4300401"/>
                  </a:lnTo>
                  <a:lnTo>
                    <a:pt x="3619" y="4242980"/>
                  </a:lnTo>
                  <a:lnTo>
                    <a:pt x="1374" y="4185415"/>
                  </a:lnTo>
                  <a:lnTo>
                    <a:pt x="159" y="4127718"/>
                  </a:lnTo>
                  <a:lnTo>
                    <a:pt x="0" y="4069902"/>
                  </a:lnTo>
                  <a:lnTo>
                    <a:pt x="921" y="4011980"/>
                  </a:lnTo>
                  <a:lnTo>
                    <a:pt x="2951" y="3953965"/>
                  </a:lnTo>
                  <a:lnTo>
                    <a:pt x="6114" y="3895869"/>
                  </a:lnTo>
                  <a:lnTo>
                    <a:pt x="10436" y="3837706"/>
                  </a:lnTo>
                  <a:lnTo>
                    <a:pt x="15945" y="3779487"/>
                  </a:lnTo>
                  <a:lnTo>
                    <a:pt x="22665" y="3721226"/>
                  </a:lnTo>
                  <a:lnTo>
                    <a:pt x="30624" y="3662936"/>
                  </a:lnTo>
                  <a:lnTo>
                    <a:pt x="53374" y="3510446"/>
                  </a:lnTo>
                  <a:lnTo>
                    <a:pt x="75381" y="3367626"/>
                  </a:lnTo>
                  <a:lnTo>
                    <a:pt x="86177" y="3299663"/>
                  </a:lnTo>
                  <a:lnTo>
                    <a:pt x="96871" y="3233901"/>
                  </a:lnTo>
                  <a:lnTo>
                    <a:pt x="107491" y="3170270"/>
                  </a:lnTo>
                  <a:lnTo>
                    <a:pt x="118067" y="3108698"/>
                  </a:lnTo>
                  <a:lnTo>
                    <a:pt x="128626" y="3049112"/>
                  </a:lnTo>
                  <a:lnTo>
                    <a:pt x="139195" y="2991441"/>
                  </a:lnTo>
                  <a:lnTo>
                    <a:pt x="149805" y="2935614"/>
                  </a:lnTo>
                  <a:lnTo>
                    <a:pt x="160481" y="2881559"/>
                  </a:lnTo>
                  <a:lnTo>
                    <a:pt x="171254" y="2829203"/>
                  </a:lnTo>
                  <a:lnTo>
                    <a:pt x="182150" y="2778475"/>
                  </a:lnTo>
                  <a:lnTo>
                    <a:pt x="193198" y="2729304"/>
                  </a:lnTo>
                  <a:lnTo>
                    <a:pt x="204426" y="2681618"/>
                  </a:lnTo>
                  <a:lnTo>
                    <a:pt x="215862" y="2635344"/>
                  </a:lnTo>
                  <a:lnTo>
                    <a:pt x="227534" y="2590412"/>
                  </a:lnTo>
                  <a:lnTo>
                    <a:pt x="239471" y="2546749"/>
                  </a:lnTo>
                  <a:lnTo>
                    <a:pt x="251701" y="2504284"/>
                  </a:lnTo>
                  <a:lnTo>
                    <a:pt x="264251" y="2462945"/>
                  </a:lnTo>
                  <a:lnTo>
                    <a:pt x="277150" y="2422660"/>
                  </a:lnTo>
                  <a:lnTo>
                    <a:pt x="290426" y="2383358"/>
                  </a:lnTo>
                  <a:lnTo>
                    <a:pt x="304108" y="2344967"/>
                  </a:lnTo>
                  <a:lnTo>
                    <a:pt x="318222" y="2307415"/>
                  </a:lnTo>
                  <a:lnTo>
                    <a:pt x="332798" y="2270630"/>
                  </a:lnTo>
                  <a:lnTo>
                    <a:pt x="347864" y="2234540"/>
                  </a:lnTo>
                  <a:lnTo>
                    <a:pt x="363448" y="2199075"/>
                  </a:lnTo>
                  <a:lnTo>
                    <a:pt x="379577" y="2164161"/>
                  </a:lnTo>
                  <a:lnTo>
                    <a:pt x="396280" y="2129728"/>
                  </a:lnTo>
                  <a:lnTo>
                    <a:pt x="413586" y="2095704"/>
                  </a:lnTo>
                  <a:lnTo>
                    <a:pt x="431521" y="2062016"/>
                  </a:lnTo>
                  <a:lnTo>
                    <a:pt x="450116" y="2028594"/>
                  </a:lnTo>
                  <a:lnTo>
                    <a:pt x="469396" y="1995365"/>
                  </a:lnTo>
                  <a:lnTo>
                    <a:pt x="489392" y="1962258"/>
                  </a:lnTo>
                  <a:lnTo>
                    <a:pt x="510130" y="1929201"/>
                  </a:lnTo>
                  <a:lnTo>
                    <a:pt x="531639" y="1896122"/>
                  </a:lnTo>
                  <a:lnTo>
                    <a:pt x="553948" y="1862950"/>
                  </a:lnTo>
                  <a:lnTo>
                    <a:pt x="577084" y="1829612"/>
                  </a:lnTo>
                  <a:lnTo>
                    <a:pt x="601075" y="1796037"/>
                  </a:lnTo>
                  <a:lnTo>
                    <a:pt x="625949" y="1762154"/>
                  </a:lnTo>
                  <a:lnTo>
                    <a:pt x="651736" y="1727890"/>
                  </a:lnTo>
                  <a:lnTo>
                    <a:pt x="678462" y="1693174"/>
                  </a:lnTo>
                  <a:lnTo>
                    <a:pt x="706156" y="1657935"/>
                  </a:lnTo>
                  <a:lnTo>
                    <a:pt x="734847" y="1622099"/>
                  </a:lnTo>
                  <a:lnTo>
                    <a:pt x="764561" y="1585596"/>
                  </a:lnTo>
                  <a:lnTo>
                    <a:pt x="827176" y="1510301"/>
                  </a:lnTo>
                  <a:lnTo>
                    <a:pt x="929483" y="1390561"/>
                  </a:lnTo>
                  <a:lnTo>
                    <a:pt x="1167071" y="1119501"/>
                  </a:lnTo>
                  <a:lnTo>
                    <a:pt x="1205473" y="1078440"/>
                  </a:lnTo>
                  <a:lnTo>
                    <a:pt x="1247800" y="1037810"/>
                  </a:lnTo>
                  <a:lnTo>
                    <a:pt x="1293944" y="997632"/>
                  </a:lnTo>
                  <a:lnTo>
                    <a:pt x="1343800" y="957928"/>
                  </a:lnTo>
                  <a:lnTo>
                    <a:pt x="1397259" y="918719"/>
                  </a:lnTo>
                  <a:lnTo>
                    <a:pt x="1454216" y="880026"/>
                  </a:lnTo>
                  <a:lnTo>
                    <a:pt x="1514564" y="841871"/>
                  </a:lnTo>
                  <a:lnTo>
                    <a:pt x="1578195" y="804275"/>
                  </a:lnTo>
                  <a:lnTo>
                    <a:pt x="1645003" y="767259"/>
                  </a:lnTo>
                  <a:lnTo>
                    <a:pt x="1679565" y="748976"/>
                  </a:lnTo>
                  <a:lnTo>
                    <a:pt x="1714882" y="730845"/>
                  </a:lnTo>
                  <a:lnTo>
                    <a:pt x="1750939" y="712870"/>
                  </a:lnTo>
                  <a:lnTo>
                    <a:pt x="1787724" y="695053"/>
                  </a:lnTo>
                  <a:lnTo>
                    <a:pt x="1825223" y="677397"/>
                  </a:lnTo>
                  <a:lnTo>
                    <a:pt x="1863423" y="659905"/>
                  </a:lnTo>
                  <a:lnTo>
                    <a:pt x="1941872" y="625423"/>
                  </a:lnTo>
                  <a:lnTo>
                    <a:pt x="2022964" y="591627"/>
                  </a:lnTo>
                  <a:lnTo>
                    <a:pt x="2106592" y="558539"/>
                  </a:lnTo>
                  <a:lnTo>
                    <a:pt x="2192650" y="526180"/>
                  </a:lnTo>
                  <a:lnTo>
                    <a:pt x="2281031" y="494571"/>
                  </a:lnTo>
                  <a:lnTo>
                    <a:pt x="2371628" y="463734"/>
                  </a:lnTo>
                  <a:lnTo>
                    <a:pt x="2464334" y="433690"/>
                  </a:lnTo>
                  <a:lnTo>
                    <a:pt x="2559043" y="404461"/>
                  </a:lnTo>
                  <a:lnTo>
                    <a:pt x="2655648" y="376066"/>
                  </a:lnTo>
                  <a:lnTo>
                    <a:pt x="2803876" y="335088"/>
                  </a:lnTo>
                  <a:lnTo>
                    <a:pt x="2955768" y="296110"/>
                  </a:lnTo>
                  <a:lnTo>
                    <a:pt x="3110966" y="259203"/>
                  </a:lnTo>
                  <a:lnTo>
                    <a:pt x="3269107" y="224439"/>
                  </a:lnTo>
                  <a:lnTo>
                    <a:pt x="3429832" y="191890"/>
                  </a:lnTo>
                  <a:lnTo>
                    <a:pt x="3592781" y="161628"/>
                  </a:lnTo>
                  <a:lnTo>
                    <a:pt x="3757593" y="133725"/>
                  </a:lnTo>
                  <a:lnTo>
                    <a:pt x="3923907" y="108253"/>
                  </a:lnTo>
                  <a:lnTo>
                    <a:pt x="4091364" y="85282"/>
                  </a:lnTo>
                  <a:lnTo>
                    <a:pt x="4259603" y="64886"/>
                  </a:lnTo>
                  <a:lnTo>
                    <a:pt x="4428263" y="47136"/>
                  </a:lnTo>
                  <a:lnTo>
                    <a:pt x="4596985" y="32104"/>
                  </a:lnTo>
                  <a:lnTo>
                    <a:pt x="4765408" y="19861"/>
                  </a:lnTo>
                  <a:lnTo>
                    <a:pt x="4933171" y="10480"/>
                  </a:lnTo>
                  <a:lnTo>
                    <a:pt x="5044469" y="5851"/>
                  </a:lnTo>
                  <a:lnTo>
                    <a:pt x="5155206" y="2547"/>
                  </a:lnTo>
                  <a:lnTo>
                    <a:pt x="5265277" y="590"/>
                  </a:lnTo>
                  <a:lnTo>
                    <a:pt x="5374575" y="0"/>
                  </a:lnTo>
                  <a:lnTo>
                    <a:pt x="5482992" y="798"/>
                  </a:lnTo>
                  <a:lnTo>
                    <a:pt x="5590422" y="3007"/>
                  </a:lnTo>
                  <a:lnTo>
                    <a:pt x="5696758" y="6647"/>
                  </a:lnTo>
                  <a:lnTo>
                    <a:pt x="5764231" y="9778"/>
                  </a:lnTo>
                  <a:lnTo>
                    <a:pt x="5764231" y="6430015"/>
                  </a:lnTo>
                  <a:close/>
                </a:path>
              </a:pathLst>
            </a:custGeom>
            <a:solidFill>
              <a:srgbClr val="EDC8B6"/>
            </a:solidFill>
          </p:spPr>
          <p:txBody>
            <a:bodyPr wrap="square" lIns="0" tIns="0" rIns="0" bIns="0" rtlCol="0"/>
            <a:lstStyle/>
            <a:p>
              <a:endParaRPr sz="1200"/>
            </a:p>
          </p:txBody>
        </p:sp>
        <p:sp>
          <p:nvSpPr>
            <p:cNvPr id="16" name="object 8">
              <a:extLst>
                <a:ext uri="{FF2B5EF4-FFF2-40B4-BE49-F238E27FC236}">
                  <a16:creationId xmlns:a16="http://schemas.microsoft.com/office/drawing/2014/main" id="{E5619495-17EA-FA41-9F2E-BD9EC402C12C}"/>
                </a:ext>
              </a:extLst>
            </p:cNvPr>
            <p:cNvSpPr/>
            <p:nvPr/>
          </p:nvSpPr>
          <p:spPr>
            <a:xfrm>
              <a:off x="13025296" y="3525963"/>
              <a:ext cx="2816225" cy="2578100"/>
            </a:xfrm>
            <a:custGeom>
              <a:avLst/>
              <a:gdLst/>
              <a:ahLst/>
              <a:cxnLst/>
              <a:rect l="l" t="t" r="r" b="b"/>
              <a:pathLst>
                <a:path w="2816225" h="2578100">
                  <a:moveTo>
                    <a:pt x="1848000" y="2464688"/>
                  </a:moveTo>
                  <a:lnTo>
                    <a:pt x="1804900" y="2484074"/>
                  </a:lnTo>
                  <a:lnTo>
                    <a:pt x="1761185" y="2502123"/>
                  </a:lnTo>
                  <a:lnTo>
                    <a:pt x="1716878" y="2518664"/>
                  </a:lnTo>
                  <a:lnTo>
                    <a:pt x="1672004" y="2533529"/>
                  </a:lnTo>
                  <a:lnTo>
                    <a:pt x="1626588" y="2546546"/>
                  </a:lnTo>
                  <a:lnTo>
                    <a:pt x="1580655" y="2557544"/>
                  </a:lnTo>
                  <a:lnTo>
                    <a:pt x="1534228" y="2566355"/>
                  </a:lnTo>
                  <a:lnTo>
                    <a:pt x="1487332" y="2572807"/>
                  </a:lnTo>
                  <a:lnTo>
                    <a:pt x="1439991" y="2576730"/>
                  </a:lnTo>
                  <a:lnTo>
                    <a:pt x="1392231" y="2577954"/>
                  </a:lnTo>
                  <a:lnTo>
                    <a:pt x="1344075" y="2576308"/>
                  </a:lnTo>
                  <a:lnTo>
                    <a:pt x="1295548" y="2571623"/>
                  </a:lnTo>
                  <a:lnTo>
                    <a:pt x="1246675" y="2563728"/>
                  </a:lnTo>
                  <a:lnTo>
                    <a:pt x="1197480" y="2552452"/>
                  </a:lnTo>
                  <a:lnTo>
                    <a:pt x="1147987" y="2537626"/>
                  </a:lnTo>
                  <a:lnTo>
                    <a:pt x="1098221" y="2519080"/>
                  </a:lnTo>
                  <a:lnTo>
                    <a:pt x="1048207" y="2496642"/>
                  </a:lnTo>
                  <a:lnTo>
                    <a:pt x="966240" y="2457527"/>
                  </a:lnTo>
                  <a:lnTo>
                    <a:pt x="891131" y="2423223"/>
                  </a:lnTo>
                  <a:lnTo>
                    <a:pt x="822514" y="2393210"/>
                  </a:lnTo>
                  <a:lnTo>
                    <a:pt x="760024" y="2366972"/>
                  </a:lnTo>
                  <a:lnTo>
                    <a:pt x="703294" y="2343990"/>
                  </a:lnTo>
                  <a:lnTo>
                    <a:pt x="651960" y="2323747"/>
                  </a:lnTo>
                  <a:lnTo>
                    <a:pt x="605655" y="2305723"/>
                  </a:lnTo>
                  <a:lnTo>
                    <a:pt x="564015" y="2289402"/>
                  </a:lnTo>
                  <a:lnTo>
                    <a:pt x="526674" y="2274265"/>
                  </a:lnTo>
                  <a:lnTo>
                    <a:pt x="463426" y="2245472"/>
                  </a:lnTo>
                  <a:lnTo>
                    <a:pt x="412987" y="2215201"/>
                  </a:lnTo>
                  <a:lnTo>
                    <a:pt x="372433" y="2179307"/>
                  </a:lnTo>
                  <a:lnTo>
                    <a:pt x="338839" y="2133648"/>
                  </a:lnTo>
                  <a:lnTo>
                    <a:pt x="326153" y="2112807"/>
                  </a:lnTo>
                  <a:lnTo>
                    <a:pt x="294478" y="2061646"/>
                  </a:lnTo>
                  <a:lnTo>
                    <a:pt x="256349" y="1998799"/>
                  </a:lnTo>
                  <a:lnTo>
                    <a:pt x="235596" y="1963351"/>
                  </a:lnTo>
                  <a:lnTo>
                    <a:pt x="214108" y="1925412"/>
                  </a:lnTo>
                  <a:lnTo>
                    <a:pt x="192178" y="1885124"/>
                  </a:lnTo>
                  <a:lnTo>
                    <a:pt x="170097" y="1842630"/>
                  </a:lnTo>
                  <a:lnTo>
                    <a:pt x="148160" y="1798074"/>
                  </a:lnTo>
                  <a:lnTo>
                    <a:pt x="126659" y="1751599"/>
                  </a:lnTo>
                  <a:lnTo>
                    <a:pt x="105885" y="1703348"/>
                  </a:lnTo>
                  <a:lnTo>
                    <a:pt x="86133" y="1653464"/>
                  </a:lnTo>
                  <a:lnTo>
                    <a:pt x="67695" y="1602090"/>
                  </a:lnTo>
                  <a:lnTo>
                    <a:pt x="50863" y="1549370"/>
                  </a:lnTo>
                  <a:lnTo>
                    <a:pt x="35930" y="1495446"/>
                  </a:lnTo>
                  <a:lnTo>
                    <a:pt x="23189" y="1440462"/>
                  </a:lnTo>
                  <a:lnTo>
                    <a:pt x="12933" y="1384562"/>
                  </a:lnTo>
                  <a:lnTo>
                    <a:pt x="5454" y="1327887"/>
                  </a:lnTo>
                  <a:lnTo>
                    <a:pt x="1045" y="1270582"/>
                  </a:lnTo>
                  <a:lnTo>
                    <a:pt x="0" y="1212789"/>
                  </a:lnTo>
                  <a:lnTo>
                    <a:pt x="2609" y="1154652"/>
                  </a:lnTo>
                  <a:lnTo>
                    <a:pt x="9167" y="1096314"/>
                  </a:lnTo>
                  <a:lnTo>
                    <a:pt x="20486" y="1021486"/>
                  </a:lnTo>
                  <a:lnTo>
                    <a:pt x="31304" y="954461"/>
                  </a:lnTo>
                  <a:lnTo>
                    <a:pt x="41940" y="894430"/>
                  </a:lnTo>
                  <a:lnTo>
                    <a:pt x="52712" y="840584"/>
                  </a:lnTo>
                  <a:lnTo>
                    <a:pt x="63936" y="792114"/>
                  </a:lnTo>
                  <a:lnTo>
                    <a:pt x="75932" y="748211"/>
                  </a:lnTo>
                  <a:lnTo>
                    <a:pt x="89017" y="708066"/>
                  </a:lnTo>
                  <a:lnTo>
                    <a:pt x="103509" y="670870"/>
                  </a:lnTo>
                  <a:lnTo>
                    <a:pt x="119725" y="635814"/>
                  </a:lnTo>
                  <a:lnTo>
                    <a:pt x="137984" y="602089"/>
                  </a:lnTo>
                  <a:lnTo>
                    <a:pt x="158604" y="568885"/>
                  </a:lnTo>
                  <a:lnTo>
                    <a:pt x="181902" y="535395"/>
                  </a:lnTo>
                  <a:lnTo>
                    <a:pt x="208196" y="500808"/>
                  </a:lnTo>
                  <a:lnTo>
                    <a:pt x="237805" y="464316"/>
                  </a:lnTo>
                  <a:lnTo>
                    <a:pt x="271046" y="425110"/>
                  </a:lnTo>
                  <a:lnTo>
                    <a:pt x="308237" y="382380"/>
                  </a:lnTo>
                  <a:lnTo>
                    <a:pt x="349695" y="335318"/>
                  </a:lnTo>
                  <a:lnTo>
                    <a:pt x="392546" y="294869"/>
                  </a:lnTo>
                  <a:lnTo>
                    <a:pt x="447622" y="256012"/>
                  </a:lnTo>
                  <a:lnTo>
                    <a:pt x="513737" y="218985"/>
                  </a:lnTo>
                  <a:lnTo>
                    <a:pt x="550565" y="201231"/>
                  </a:lnTo>
                  <a:lnTo>
                    <a:pt x="589709" y="184024"/>
                  </a:lnTo>
                  <a:lnTo>
                    <a:pt x="631022" y="167391"/>
                  </a:lnTo>
                  <a:lnTo>
                    <a:pt x="674354" y="151364"/>
                  </a:lnTo>
                  <a:lnTo>
                    <a:pt x="719559" y="135971"/>
                  </a:lnTo>
                  <a:lnTo>
                    <a:pt x="766487" y="121243"/>
                  </a:lnTo>
                  <a:lnTo>
                    <a:pt x="814992" y="107208"/>
                  </a:lnTo>
                  <a:lnTo>
                    <a:pt x="864925" y="93896"/>
                  </a:lnTo>
                  <a:lnTo>
                    <a:pt x="916138" y="81337"/>
                  </a:lnTo>
                  <a:lnTo>
                    <a:pt x="968483" y="69560"/>
                  </a:lnTo>
                  <a:lnTo>
                    <a:pt x="1021813" y="58595"/>
                  </a:lnTo>
                  <a:lnTo>
                    <a:pt x="1075979" y="48471"/>
                  </a:lnTo>
                  <a:lnTo>
                    <a:pt x="1130832" y="39218"/>
                  </a:lnTo>
                  <a:lnTo>
                    <a:pt x="1186226" y="30865"/>
                  </a:lnTo>
                  <a:lnTo>
                    <a:pt x="1242013" y="23442"/>
                  </a:lnTo>
                  <a:lnTo>
                    <a:pt x="1298043" y="16979"/>
                  </a:lnTo>
                  <a:lnTo>
                    <a:pt x="1354170" y="11504"/>
                  </a:lnTo>
                  <a:lnTo>
                    <a:pt x="1410245" y="7048"/>
                  </a:lnTo>
                  <a:lnTo>
                    <a:pt x="1466120" y="3640"/>
                  </a:lnTo>
                  <a:lnTo>
                    <a:pt x="1521647" y="1310"/>
                  </a:lnTo>
                  <a:lnTo>
                    <a:pt x="1576679" y="86"/>
                  </a:lnTo>
                  <a:lnTo>
                    <a:pt x="1631067" y="0"/>
                  </a:lnTo>
                  <a:lnTo>
                    <a:pt x="1684663" y="1079"/>
                  </a:lnTo>
                  <a:lnTo>
                    <a:pt x="1737319" y="3354"/>
                  </a:lnTo>
                  <a:lnTo>
                    <a:pt x="1788888" y="6854"/>
                  </a:lnTo>
                  <a:lnTo>
                    <a:pt x="1839221" y="11609"/>
                  </a:lnTo>
                  <a:lnTo>
                    <a:pt x="1888170" y="17649"/>
                  </a:lnTo>
                  <a:lnTo>
                    <a:pt x="1935588" y="25002"/>
                  </a:lnTo>
                  <a:lnTo>
                    <a:pt x="1981325" y="33698"/>
                  </a:lnTo>
                  <a:lnTo>
                    <a:pt x="2025235" y="43768"/>
                  </a:lnTo>
                  <a:lnTo>
                    <a:pt x="2067170" y="55240"/>
                  </a:lnTo>
                  <a:lnTo>
                    <a:pt x="2106981" y="68143"/>
                  </a:lnTo>
                  <a:lnTo>
                    <a:pt x="2144520" y="82509"/>
                  </a:lnTo>
                  <a:lnTo>
                    <a:pt x="2179639" y="98365"/>
                  </a:lnTo>
                  <a:lnTo>
                    <a:pt x="2242027" y="134669"/>
                  </a:lnTo>
                  <a:lnTo>
                    <a:pt x="2290426" y="169049"/>
                  </a:lnTo>
                  <a:lnTo>
                    <a:pt x="2336168" y="203262"/>
                  </a:lnTo>
                  <a:lnTo>
                    <a:pt x="2379323" y="237401"/>
                  </a:lnTo>
                  <a:lnTo>
                    <a:pt x="2419961" y="271560"/>
                  </a:lnTo>
                  <a:lnTo>
                    <a:pt x="2458152" y="305834"/>
                  </a:lnTo>
                  <a:lnTo>
                    <a:pt x="2493966" y="340318"/>
                  </a:lnTo>
                  <a:lnTo>
                    <a:pt x="2527473" y="375104"/>
                  </a:lnTo>
                  <a:lnTo>
                    <a:pt x="2558744" y="410287"/>
                  </a:lnTo>
                  <a:lnTo>
                    <a:pt x="2587847" y="445962"/>
                  </a:lnTo>
                  <a:lnTo>
                    <a:pt x="2614854" y="482223"/>
                  </a:lnTo>
                  <a:lnTo>
                    <a:pt x="2639835" y="519163"/>
                  </a:lnTo>
                  <a:lnTo>
                    <a:pt x="2662858" y="556878"/>
                  </a:lnTo>
                  <a:lnTo>
                    <a:pt x="2683995" y="595460"/>
                  </a:lnTo>
                  <a:lnTo>
                    <a:pt x="2703316" y="635005"/>
                  </a:lnTo>
                  <a:lnTo>
                    <a:pt x="2720889" y="675607"/>
                  </a:lnTo>
                  <a:lnTo>
                    <a:pt x="2736787" y="717359"/>
                  </a:lnTo>
                  <a:lnTo>
                    <a:pt x="2751077" y="760356"/>
                  </a:lnTo>
                  <a:lnTo>
                    <a:pt x="2763832" y="804692"/>
                  </a:lnTo>
                  <a:lnTo>
                    <a:pt x="2775119" y="850461"/>
                  </a:lnTo>
                  <a:lnTo>
                    <a:pt x="2785011" y="897758"/>
                  </a:lnTo>
                  <a:lnTo>
                    <a:pt x="2793576" y="946676"/>
                  </a:lnTo>
                  <a:lnTo>
                    <a:pt x="2800885" y="997310"/>
                  </a:lnTo>
                  <a:lnTo>
                    <a:pt x="2807007" y="1049754"/>
                  </a:lnTo>
                  <a:lnTo>
                    <a:pt x="2812013" y="1104102"/>
                  </a:lnTo>
                  <a:lnTo>
                    <a:pt x="2815026" y="1155122"/>
                  </a:lnTo>
                  <a:lnTo>
                    <a:pt x="2815844" y="1205983"/>
                  </a:lnTo>
                  <a:lnTo>
                    <a:pt x="2814517" y="1256612"/>
                  </a:lnTo>
                  <a:lnTo>
                    <a:pt x="2811096" y="1306936"/>
                  </a:lnTo>
                  <a:lnTo>
                    <a:pt x="2805632" y="1356883"/>
                  </a:lnTo>
                  <a:lnTo>
                    <a:pt x="2798174" y="1406379"/>
                  </a:lnTo>
                  <a:lnTo>
                    <a:pt x="2788774" y="1455353"/>
                  </a:lnTo>
                  <a:lnTo>
                    <a:pt x="2777482" y="1503731"/>
                  </a:lnTo>
                  <a:lnTo>
                    <a:pt x="2764348" y="1551441"/>
                  </a:lnTo>
                  <a:lnTo>
                    <a:pt x="2749423" y="1598410"/>
                  </a:lnTo>
                  <a:lnTo>
                    <a:pt x="2732758" y="1644565"/>
                  </a:lnTo>
                  <a:lnTo>
                    <a:pt x="2714402" y="1689833"/>
                  </a:lnTo>
                  <a:lnTo>
                    <a:pt x="2694407" y="1734142"/>
                  </a:lnTo>
                  <a:lnTo>
                    <a:pt x="2672824" y="1777420"/>
                  </a:lnTo>
                  <a:lnTo>
                    <a:pt x="2649701" y="1819592"/>
                  </a:lnTo>
                  <a:lnTo>
                    <a:pt x="2625091" y="1860587"/>
                  </a:lnTo>
                  <a:lnTo>
                    <a:pt x="2599043" y="1900331"/>
                  </a:lnTo>
                  <a:lnTo>
                    <a:pt x="2571608" y="1938753"/>
                  </a:lnTo>
                  <a:lnTo>
                    <a:pt x="2542837" y="1975779"/>
                  </a:lnTo>
                  <a:lnTo>
                    <a:pt x="2512780" y="2011337"/>
                  </a:lnTo>
                  <a:lnTo>
                    <a:pt x="2481488" y="2045353"/>
                  </a:lnTo>
                  <a:lnTo>
                    <a:pt x="2449011" y="2077756"/>
                  </a:lnTo>
                  <a:lnTo>
                    <a:pt x="2415399" y="2108472"/>
                  </a:lnTo>
                  <a:lnTo>
                    <a:pt x="2380704" y="2137428"/>
                  </a:lnTo>
                  <a:lnTo>
                    <a:pt x="2344975" y="2164553"/>
                  </a:lnTo>
                  <a:lnTo>
                    <a:pt x="2308264" y="2189772"/>
                  </a:lnTo>
                  <a:lnTo>
                    <a:pt x="2204153" y="2258157"/>
                  </a:lnTo>
                  <a:lnTo>
                    <a:pt x="2167696" y="2281912"/>
                  </a:lnTo>
                  <a:lnTo>
                    <a:pt x="2130403" y="2305861"/>
                  </a:lnTo>
                  <a:lnTo>
                    <a:pt x="2092299" y="2329837"/>
                  </a:lnTo>
                  <a:lnTo>
                    <a:pt x="2053407" y="2353667"/>
                  </a:lnTo>
                  <a:lnTo>
                    <a:pt x="2013753" y="2377183"/>
                  </a:lnTo>
                  <a:lnTo>
                    <a:pt x="1973361" y="2400213"/>
                  </a:lnTo>
                  <a:lnTo>
                    <a:pt x="1932255" y="2422587"/>
                  </a:lnTo>
                  <a:lnTo>
                    <a:pt x="1890460" y="2444136"/>
                  </a:lnTo>
                  <a:lnTo>
                    <a:pt x="1848000" y="2464688"/>
                  </a:lnTo>
                  <a:close/>
                </a:path>
              </a:pathLst>
            </a:custGeom>
            <a:solidFill>
              <a:srgbClr val="EFE8DA"/>
            </a:solidFill>
          </p:spPr>
          <p:txBody>
            <a:bodyPr wrap="square" lIns="0" tIns="0" rIns="0" bIns="0" rtlCol="0"/>
            <a:lstStyle/>
            <a:p>
              <a:endParaRPr sz="1200"/>
            </a:p>
          </p:txBody>
        </p:sp>
        <p:sp>
          <p:nvSpPr>
            <p:cNvPr id="17" name="object 9">
              <a:extLst>
                <a:ext uri="{FF2B5EF4-FFF2-40B4-BE49-F238E27FC236}">
                  <a16:creationId xmlns:a16="http://schemas.microsoft.com/office/drawing/2014/main" id="{C43F3D98-1685-A648-8C07-42A9C0D9D565}"/>
                </a:ext>
              </a:extLst>
            </p:cNvPr>
            <p:cNvSpPr/>
            <p:nvPr/>
          </p:nvSpPr>
          <p:spPr>
            <a:xfrm>
              <a:off x="13842522" y="2"/>
              <a:ext cx="4445635" cy="5880100"/>
            </a:xfrm>
            <a:custGeom>
              <a:avLst/>
              <a:gdLst/>
              <a:ahLst/>
              <a:cxnLst/>
              <a:rect l="l" t="t" r="r" b="b"/>
              <a:pathLst>
                <a:path w="4445634" h="5880100">
                  <a:moveTo>
                    <a:pt x="3074828" y="5829299"/>
                  </a:moveTo>
                  <a:lnTo>
                    <a:pt x="1933136" y="5829299"/>
                  </a:lnTo>
                  <a:lnTo>
                    <a:pt x="1568753" y="5714999"/>
                  </a:lnTo>
                  <a:lnTo>
                    <a:pt x="1529370" y="5689599"/>
                  </a:lnTo>
                  <a:lnTo>
                    <a:pt x="1490217" y="5676899"/>
                  </a:lnTo>
                  <a:lnTo>
                    <a:pt x="1451294" y="5651499"/>
                  </a:lnTo>
                  <a:lnTo>
                    <a:pt x="1412605" y="5638799"/>
                  </a:lnTo>
                  <a:lnTo>
                    <a:pt x="1374150" y="5613399"/>
                  </a:lnTo>
                  <a:lnTo>
                    <a:pt x="1335932" y="5600699"/>
                  </a:lnTo>
                  <a:lnTo>
                    <a:pt x="1222724" y="5524499"/>
                  </a:lnTo>
                  <a:lnTo>
                    <a:pt x="1185476" y="5511799"/>
                  </a:lnTo>
                  <a:lnTo>
                    <a:pt x="1111726" y="5460999"/>
                  </a:lnTo>
                  <a:lnTo>
                    <a:pt x="1075227" y="5422899"/>
                  </a:lnTo>
                  <a:lnTo>
                    <a:pt x="967264" y="5346699"/>
                  </a:lnTo>
                  <a:lnTo>
                    <a:pt x="931795" y="5308599"/>
                  </a:lnTo>
                  <a:lnTo>
                    <a:pt x="896588" y="5283199"/>
                  </a:lnTo>
                  <a:lnTo>
                    <a:pt x="861645" y="5245099"/>
                  </a:lnTo>
                  <a:lnTo>
                    <a:pt x="826969" y="5219699"/>
                  </a:lnTo>
                  <a:lnTo>
                    <a:pt x="758425" y="5143499"/>
                  </a:lnTo>
                  <a:lnTo>
                    <a:pt x="724562" y="5118099"/>
                  </a:lnTo>
                  <a:lnTo>
                    <a:pt x="657663" y="5041899"/>
                  </a:lnTo>
                  <a:lnTo>
                    <a:pt x="591881" y="4965699"/>
                  </a:lnTo>
                  <a:lnTo>
                    <a:pt x="559414" y="4927599"/>
                  </a:lnTo>
                  <a:lnTo>
                    <a:pt x="527233" y="4876799"/>
                  </a:lnTo>
                  <a:lnTo>
                    <a:pt x="495340" y="4838699"/>
                  </a:lnTo>
                  <a:lnTo>
                    <a:pt x="458905" y="4787899"/>
                  </a:lnTo>
                  <a:lnTo>
                    <a:pt x="424086" y="4737099"/>
                  </a:lnTo>
                  <a:lnTo>
                    <a:pt x="390858" y="4686299"/>
                  </a:lnTo>
                  <a:lnTo>
                    <a:pt x="359194" y="4635499"/>
                  </a:lnTo>
                  <a:lnTo>
                    <a:pt x="329069" y="4584699"/>
                  </a:lnTo>
                  <a:lnTo>
                    <a:pt x="300455" y="4533899"/>
                  </a:lnTo>
                  <a:lnTo>
                    <a:pt x="273329" y="4483099"/>
                  </a:lnTo>
                  <a:lnTo>
                    <a:pt x="247663" y="4432299"/>
                  </a:lnTo>
                  <a:lnTo>
                    <a:pt x="223431" y="4381499"/>
                  </a:lnTo>
                  <a:lnTo>
                    <a:pt x="200609" y="4330699"/>
                  </a:lnTo>
                  <a:lnTo>
                    <a:pt x="179169" y="4279899"/>
                  </a:lnTo>
                  <a:lnTo>
                    <a:pt x="159085" y="4229099"/>
                  </a:lnTo>
                  <a:lnTo>
                    <a:pt x="140333" y="4165599"/>
                  </a:lnTo>
                  <a:lnTo>
                    <a:pt x="122885" y="4114799"/>
                  </a:lnTo>
                  <a:lnTo>
                    <a:pt x="106716" y="4063999"/>
                  </a:lnTo>
                  <a:lnTo>
                    <a:pt x="91800" y="4013199"/>
                  </a:lnTo>
                  <a:lnTo>
                    <a:pt x="78111" y="3962399"/>
                  </a:lnTo>
                  <a:lnTo>
                    <a:pt x="65623" y="3911599"/>
                  </a:lnTo>
                  <a:lnTo>
                    <a:pt x="54310" y="3848099"/>
                  </a:lnTo>
                  <a:lnTo>
                    <a:pt x="44147" y="3797299"/>
                  </a:lnTo>
                  <a:lnTo>
                    <a:pt x="35106" y="3746499"/>
                  </a:lnTo>
                  <a:lnTo>
                    <a:pt x="27162" y="3695699"/>
                  </a:lnTo>
                  <a:lnTo>
                    <a:pt x="20290" y="3644899"/>
                  </a:lnTo>
                  <a:lnTo>
                    <a:pt x="14463" y="3581399"/>
                  </a:lnTo>
                  <a:lnTo>
                    <a:pt x="9656" y="3530599"/>
                  </a:lnTo>
                  <a:lnTo>
                    <a:pt x="5842" y="3479799"/>
                  </a:lnTo>
                  <a:lnTo>
                    <a:pt x="2995" y="3428999"/>
                  </a:lnTo>
                  <a:lnTo>
                    <a:pt x="1090" y="3378199"/>
                  </a:lnTo>
                  <a:lnTo>
                    <a:pt x="100" y="3327399"/>
                  </a:lnTo>
                  <a:lnTo>
                    <a:pt x="0" y="3276599"/>
                  </a:lnTo>
                  <a:lnTo>
                    <a:pt x="763" y="3225799"/>
                  </a:lnTo>
                  <a:lnTo>
                    <a:pt x="2364" y="3174999"/>
                  </a:lnTo>
                  <a:lnTo>
                    <a:pt x="4777" y="3124199"/>
                  </a:lnTo>
                  <a:lnTo>
                    <a:pt x="7975" y="3073399"/>
                  </a:lnTo>
                  <a:lnTo>
                    <a:pt x="11933" y="3022599"/>
                  </a:lnTo>
                  <a:lnTo>
                    <a:pt x="16626" y="2971799"/>
                  </a:lnTo>
                  <a:lnTo>
                    <a:pt x="22026" y="2920999"/>
                  </a:lnTo>
                  <a:lnTo>
                    <a:pt x="28108" y="2870199"/>
                  </a:lnTo>
                  <a:lnTo>
                    <a:pt x="34845" y="2819399"/>
                  </a:lnTo>
                  <a:lnTo>
                    <a:pt x="42213" y="2768599"/>
                  </a:lnTo>
                  <a:lnTo>
                    <a:pt x="50185" y="2730499"/>
                  </a:lnTo>
                  <a:lnTo>
                    <a:pt x="58735" y="2679699"/>
                  </a:lnTo>
                  <a:lnTo>
                    <a:pt x="67838" y="2628899"/>
                  </a:lnTo>
                  <a:lnTo>
                    <a:pt x="77466" y="2590799"/>
                  </a:lnTo>
                  <a:lnTo>
                    <a:pt x="87595" y="2539999"/>
                  </a:lnTo>
                  <a:lnTo>
                    <a:pt x="98198" y="2501899"/>
                  </a:lnTo>
                  <a:lnTo>
                    <a:pt x="109249" y="2451099"/>
                  </a:lnTo>
                  <a:lnTo>
                    <a:pt x="120723" y="2412999"/>
                  </a:lnTo>
                  <a:lnTo>
                    <a:pt x="132593" y="2362199"/>
                  </a:lnTo>
                  <a:lnTo>
                    <a:pt x="144834" y="2324099"/>
                  </a:lnTo>
                  <a:lnTo>
                    <a:pt x="157419" y="2285999"/>
                  </a:lnTo>
                  <a:lnTo>
                    <a:pt x="170323" y="2247899"/>
                  </a:lnTo>
                  <a:lnTo>
                    <a:pt x="183519" y="2197099"/>
                  </a:lnTo>
                  <a:lnTo>
                    <a:pt x="196982" y="2158999"/>
                  </a:lnTo>
                  <a:lnTo>
                    <a:pt x="210686" y="2120899"/>
                  </a:lnTo>
                  <a:lnTo>
                    <a:pt x="224605" y="2082799"/>
                  </a:lnTo>
                  <a:lnTo>
                    <a:pt x="238712" y="2057399"/>
                  </a:lnTo>
                  <a:lnTo>
                    <a:pt x="252982" y="2019299"/>
                  </a:lnTo>
                  <a:lnTo>
                    <a:pt x="267389" y="1981199"/>
                  </a:lnTo>
                  <a:lnTo>
                    <a:pt x="281907" y="1943099"/>
                  </a:lnTo>
                  <a:lnTo>
                    <a:pt x="296510" y="1917699"/>
                  </a:lnTo>
                  <a:lnTo>
                    <a:pt x="311172" y="1879599"/>
                  </a:lnTo>
                  <a:lnTo>
                    <a:pt x="340569" y="1828799"/>
                  </a:lnTo>
                  <a:lnTo>
                    <a:pt x="355252" y="1790699"/>
                  </a:lnTo>
                  <a:lnTo>
                    <a:pt x="384459" y="1739899"/>
                  </a:lnTo>
                  <a:lnTo>
                    <a:pt x="398930" y="1714499"/>
                  </a:lnTo>
                  <a:lnTo>
                    <a:pt x="413278" y="1689099"/>
                  </a:lnTo>
                  <a:lnTo>
                    <a:pt x="427478" y="1663699"/>
                  </a:lnTo>
                  <a:lnTo>
                    <a:pt x="441504" y="1650999"/>
                  </a:lnTo>
                  <a:lnTo>
                    <a:pt x="455328" y="1625599"/>
                  </a:lnTo>
                  <a:lnTo>
                    <a:pt x="468927" y="1600199"/>
                  </a:lnTo>
                  <a:lnTo>
                    <a:pt x="482273" y="1587499"/>
                  </a:lnTo>
                  <a:lnTo>
                    <a:pt x="495340" y="1574799"/>
                  </a:lnTo>
                  <a:lnTo>
                    <a:pt x="508984" y="1549399"/>
                  </a:lnTo>
                  <a:lnTo>
                    <a:pt x="523368" y="1536699"/>
                  </a:lnTo>
                  <a:lnTo>
                    <a:pt x="538488" y="1511299"/>
                  </a:lnTo>
                  <a:lnTo>
                    <a:pt x="570924" y="1473199"/>
                  </a:lnTo>
                  <a:lnTo>
                    <a:pt x="606268" y="1435099"/>
                  </a:lnTo>
                  <a:lnTo>
                    <a:pt x="625023" y="1409699"/>
                  </a:lnTo>
                  <a:lnTo>
                    <a:pt x="644495" y="1384299"/>
                  </a:lnTo>
                  <a:lnTo>
                    <a:pt x="664681" y="1358899"/>
                  </a:lnTo>
                  <a:lnTo>
                    <a:pt x="685579" y="1333499"/>
                  </a:lnTo>
                  <a:lnTo>
                    <a:pt x="707185" y="1308099"/>
                  </a:lnTo>
                  <a:lnTo>
                    <a:pt x="729497" y="1269999"/>
                  </a:lnTo>
                  <a:lnTo>
                    <a:pt x="752510" y="1244599"/>
                  </a:lnTo>
                  <a:lnTo>
                    <a:pt x="776222" y="1219199"/>
                  </a:lnTo>
                  <a:lnTo>
                    <a:pt x="800630" y="1193799"/>
                  </a:lnTo>
                  <a:lnTo>
                    <a:pt x="825730" y="1155699"/>
                  </a:lnTo>
                  <a:lnTo>
                    <a:pt x="851520" y="1130299"/>
                  </a:lnTo>
                  <a:lnTo>
                    <a:pt x="877997" y="1092199"/>
                  </a:lnTo>
                  <a:lnTo>
                    <a:pt x="905157" y="1066799"/>
                  </a:lnTo>
                  <a:lnTo>
                    <a:pt x="932997" y="1028699"/>
                  </a:lnTo>
                  <a:lnTo>
                    <a:pt x="961514" y="1003299"/>
                  </a:lnTo>
                  <a:lnTo>
                    <a:pt x="990705" y="965199"/>
                  </a:lnTo>
                  <a:lnTo>
                    <a:pt x="1020567" y="927099"/>
                  </a:lnTo>
                  <a:lnTo>
                    <a:pt x="1051097" y="901699"/>
                  </a:lnTo>
                  <a:lnTo>
                    <a:pt x="1082291" y="863599"/>
                  </a:lnTo>
                  <a:lnTo>
                    <a:pt x="1114147" y="825499"/>
                  </a:lnTo>
                  <a:lnTo>
                    <a:pt x="1146661" y="800099"/>
                  </a:lnTo>
                  <a:lnTo>
                    <a:pt x="1179831" y="761999"/>
                  </a:lnTo>
                  <a:lnTo>
                    <a:pt x="1213653" y="723899"/>
                  </a:lnTo>
                  <a:lnTo>
                    <a:pt x="1248123" y="685799"/>
                  </a:lnTo>
                  <a:lnTo>
                    <a:pt x="1283240" y="647699"/>
                  </a:lnTo>
                  <a:lnTo>
                    <a:pt x="1319000" y="622299"/>
                  </a:lnTo>
                  <a:lnTo>
                    <a:pt x="1355399" y="584199"/>
                  </a:lnTo>
                  <a:lnTo>
                    <a:pt x="1392435" y="546099"/>
                  </a:lnTo>
                  <a:lnTo>
                    <a:pt x="1430105" y="507999"/>
                  </a:lnTo>
                  <a:lnTo>
                    <a:pt x="1468405" y="469899"/>
                  </a:lnTo>
                  <a:lnTo>
                    <a:pt x="1507332" y="431799"/>
                  </a:lnTo>
                  <a:lnTo>
                    <a:pt x="1546883" y="406399"/>
                  </a:lnTo>
                  <a:lnTo>
                    <a:pt x="1587055" y="368299"/>
                  </a:lnTo>
                  <a:lnTo>
                    <a:pt x="1627846" y="330199"/>
                  </a:lnTo>
                  <a:lnTo>
                    <a:pt x="1669251" y="292099"/>
                  </a:lnTo>
                  <a:lnTo>
                    <a:pt x="1711268" y="253999"/>
                  </a:lnTo>
                  <a:lnTo>
                    <a:pt x="1753893" y="215899"/>
                  </a:lnTo>
                  <a:lnTo>
                    <a:pt x="1797124" y="190499"/>
                  </a:lnTo>
                  <a:lnTo>
                    <a:pt x="1840957" y="152399"/>
                  </a:lnTo>
                  <a:lnTo>
                    <a:pt x="1885390" y="114299"/>
                  </a:lnTo>
                  <a:lnTo>
                    <a:pt x="1930418" y="76199"/>
                  </a:lnTo>
                  <a:lnTo>
                    <a:pt x="1976040" y="50799"/>
                  </a:lnTo>
                  <a:lnTo>
                    <a:pt x="2022252" y="12699"/>
                  </a:lnTo>
                  <a:lnTo>
                    <a:pt x="2047652" y="0"/>
                  </a:lnTo>
                  <a:lnTo>
                    <a:pt x="2176224" y="0"/>
                  </a:lnTo>
                  <a:lnTo>
                    <a:pt x="2155618" y="12699"/>
                  </a:lnTo>
                  <a:lnTo>
                    <a:pt x="2107567" y="38099"/>
                  </a:lnTo>
                  <a:lnTo>
                    <a:pt x="2060133" y="76199"/>
                  </a:lnTo>
                  <a:lnTo>
                    <a:pt x="2013318" y="114299"/>
                  </a:lnTo>
                  <a:lnTo>
                    <a:pt x="1967127" y="139699"/>
                  </a:lnTo>
                  <a:lnTo>
                    <a:pt x="1921562" y="177799"/>
                  </a:lnTo>
                  <a:lnTo>
                    <a:pt x="1876628" y="215899"/>
                  </a:lnTo>
                  <a:lnTo>
                    <a:pt x="1832328" y="253999"/>
                  </a:lnTo>
                  <a:lnTo>
                    <a:pt x="1788665" y="292099"/>
                  </a:lnTo>
                  <a:lnTo>
                    <a:pt x="1745643" y="330199"/>
                  </a:lnTo>
                  <a:lnTo>
                    <a:pt x="1703265" y="355599"/>
                  </a:lnTo>
                  <a:lnTo>
                    <a:pt x="1661534" y="393699"/>
                  </a:lnTo>
                  <a:lnTo>
                    <a:pt x="1620455" y="431799"/>
                  </a:lnTo>
                  <a:lnTo>
                    <a:pt x="1580030" y="469899"/>
                  </a:lnTo>
                  <a:lnTo>
                    <a:pt x="1540263" y="507999"/>
                  </a:lnTo>
                  <a:lnTo>
                    <a:pt x="1501158" y="546099"/>
                  </a:lnTo>
                  <a:lnTo>
                    <a:pt x="1462717" y="584199"/>
                  </a:lnTo>
                  <a:lnTo>
                    <a:pt x="1424945" y="622299"/>
                  </a:lnTo>
                  <a:lnTo>
                    <a:pt x="1387845" y="647699"/>
                  </a:lnTo>
                  <a:lnTo>
                    <a:pt x="1351420" y="685799"/>
                  </a:lnTo>
                  <a:lnTo>
                    <a:pt x="1315674" y="723899"/>
                  </a:lnTo>
                  <a:lnTo>
                    <a:pt x="1280610" y="761999"/>
                  </a:lnTo>
                  <a:lnTo>
                    <a:pt x="1246232" y="800099"/>
                  </a:lnTo>
                  <a:lnTo>
                    <a:pt x="1212543" y="838199"/>
                  </a:lnTo>
                  <a:lnTo>
                    <a:pt x="1179547" y="863599"/>
                  </a:lnTo>
                  <a:lnTo>
                    <a:pt x="1147246" y="901699"/>
                  </a:lnTo>
                  <a:lnTo>
                    <a:pt x="1115646" y="939799"/>
                  </a:lnTo>
                  <a:lnTo>
                    <a:pt x="1084748" y="977899"/>
                  </a:lnTo>
                  <a:lnTo>
                    <a:pt x="1054557" y="1003299"/>
                  </a:lnTo>
                  <a:lnTo>
                    <a:pt x="1025075" y="1041399"/>
                  </a:lnTo>
                  <a:lnTo>
                    <a:pt x="996307" y="1079499"/>
                  </a:lnTo>
                  <a:lnTo>
                    <a:pt x="968256" y="1104899"/>
                  </a:lnTo>
                  <a:lnTo>
                    <a:pt x="940925" y="1142999"/>
                  </a:lnTo>
                  <a:lnTo>
                    <a:pt x="914318" y="1168399"/>
                  </a:lnTo>
                  <a:lnTo>
                    <a:pt x="888439" y="1206499"/>
                  </a:lnTo>
                  <a:lnTo>
                    <a:pt x="863289" y="1231899"/>
                  </a:lnTo>
                  <a:lnTo>
                    <a:pt x="838874" y="1257299"/>
                  </a:lnTo>
                  <a:lnTo>
                    <a:pt x="815197" y="1295399"/>
                  </a:lnTo>
                  <a:lnTo>
                    <a:pt x="792261" y="1320799"/>
                  </a:lnTo>
                  <a:lnTo>
                    <a:pt x="748625" y="1371599"/>
                  </a:lnTo>
                  <a:lnTo>
                    <a:pt x="707995" y="1422399"/>
                  </a:lnTo>
                  <a:lnTo>
                    <a:pt x="670399" y="1473199"/>
                  </a:lnTo>
                  <a:lnTo>
                    <a:pt x="652747" y="1498599"/>
                  </a:lnTo>
                  <a:lnTo>
                    <a:pt x="604418" y="1562099"/>
                  </a:lnTo>
                  <a:lnTo>
                    <a:pt x="589862" y="1574799"/>
                  </a:lnTo>
                  <a:lnTo>
                    <a:pt x="576088" y="1600199"/>
                  </a:lnTo>
                  <a:lnTo>
                    <a:pt x="563104" y="1612899"/>
                  </a:lnTo>
                  <a:lnTo>
                    <a:pt x="549832" y="1625599"/>
                  </a:lnTo>
                  <a:lnTo>
                    <a:pt x="536300" y="1650999"/>
                  </a:lnTo>
                  <a:lnTo>
                    <a:pt x="522534" y="1676399"/>
                  </a:lnTo>
                  <a:lnTo>
                    <a:pt x="508563" y="1689099"/>
                  </a:lnTo>
                  <a:lnTo>
                    <a:pt x="494414" y="1714499"/>
                  </a:lnTo>
                  <a:lnTo>
                    <a:pt x="480114" y="1739899"/>
                  </a:lnTo>
                  <a:lnTo>
                    <a:pt x="465691" y="1765299"/>
                  </a:lnTo>
                  <a:lnTo>
                    <a:pt x="436584" y="1816099"/>
                  </a:lnTo>
                  <a:lnTo>
                    <a:pt x="421955" y="1854199"/>
                  </a:lnTo>
                  <a:lnTo>
                    <a:pt x="392683" y="1904999"/>
                  </a:lnTo>
                  <a:lnTo>
                    <a:pt x="378095" y="1943099"/>
                  </a:lnTo>
                  <a:lnTo>
                    <a:pt x="363575" y="1981199"/>
                  </a:lnTo>
                  <a:lnTo>
                    <a:pt x="349151" y="2006599"/>
                  </a:lnTo>
                  <a:lnTo>
                    <a:pt x="334851" y="2044699"/>
                  </a:lnTo>
                  <a:lnTo>
                    <a:pt x="320701" y="2082799"/>
                  </a:lnTo>
                  <a:lnTo>
                    <a:pt x="306728" y="2120899"/>
                  </a:lnTo>
                  <a:lnTo>
                    <a:pt x="292962" y="2158999"/>
                  </a:lnTo>
                  <a:lnTo>
                    <a:pt x="279428" y="2197099"/>
                  </a:lnTo>
                  <a:lnTo>
                    <a:pt x="266154" y="2235199"/>
                  </a:lnTo>
                  <a:lnTo>
                    <a:pt x="253168" y="2273299"/>
                  </a:lnTo>
                  <a:lnTo>
                    <a:pt x="240497" y="2311399"/>
                  </a:lnTo>
                  <a:lnTo>
                    <a:pt x="228169" y="2362199"/>
                  </a:lnTo>
                  <a:lnTo>
                    <a:pt x="216210" y="2400299"/>
                  </a:lnTo>
                  <a:lnTo>
                    <a:pt x="204648" y="2438399"/>
                  </a:lnTo>
                  <a:lnTo>
                    <a:pt x="193511" y="2489199"/>
                  </a:lnTo>
                  <a:lnTo>
                    <a:pt x="182826" y="2527299"/>
                  </a:lnTo>
                  <a:lnTo>
                    <a:pt x="172621" y="2578099"/>
                  </a:lnTo>
                  <a:lnTo>
                    <a:pt x="162922" y="2616199"/>
                  </a:lnTo>
                  <a:lnTo>
                    <a:pt x="153757" y="2666999"/>
                  </a:lnTo>
                  <a:lnTo>
                    <a:pt x="145154" y="2717799"/>
                  </a:lnTo>
                  <a:lnTo>
                    <a:pt x="137140" y="2768599"/>
                  </a:lnTo>
                  <a:lnTo>
                    <a:pt x="129743" y="2806699"/>
                  </a:lnTo>
                  <a:lnTo>
                    <a:pt x="122989" y="2857499"/>
                  </a:lnTo>
                  <a:lnTo>
                    <a:pt x="116906" y="2908299"/>
                  </a:lnTo>
                  <a:lnTo>
                    <a:pt x="111522" y="2959099"/>
                  </a:lnTo>
                  <a:lnTo>
                    <a:pt x="106864" y="3009899"/>
                  </a:lnTo>
                  <a:lnTo>
                    <a:pt x="102959" y="3060699"/>
                  </a:lnTo>
                  <a:lnTo>
                    <a:pt x="99836" y="3111499"/>
                  </a:lnTo>
                  <a:lnTo>
                    <a:pt x="97520" y="3162299"/>
                  </a:lnTo>
                  <a:lnTo>
                    <a:pt x="96040" y="3213099"/>
                  </a:lnTo>
                  <a:lnTo>
                    <a:pt x="95423" y="3263899"/>
                  </a:lnTo>
                  <a:lnTo>
                    <a:pt x="95696" y="3314699"/>
                  </a:lnTo>
                  <a:lnTo>
                    <a:pt x="96887" y="3365499"/>
                  </a:lnTo>
                  <a:lnTo>
                    <a:pt x="99024" y="3416299"/>
                  </a:lnTo>
                  <a:lnTo>
                    <a:pt x="102132" y="3467099"/>
                  </a:lnTo>
                  <a:lnTo>
                    <a:pt x="111378" y="3581399"/>
                  </a:lnTo>
                  <a:lnTo>
                    <a:pt x="117569" y="3632199"/>
                  </a:lnTo>
                  <a:lnTo>
                    <a:pt x="124842" y="3682999"/>
                  </a:lnTo>
                  <a:lnTo>
                    <a:pt x="133225" y="3733799"/>
                  </a:lnTo>
                  <a:lnTo>
                    <a:pt x="142744" y="3784599"/>
                  </a:lnTo>
                  <a:lnTo>
                    <a:pt x="153429" y="3848099"/>
                  </a:lnTo>
                  <a:lnTo>
                    <a:pt x="165305" y="3898899"/>
                  </a:lnTo>
                  <a:lnTo>
                    <a:pt x="178400" y="3949699"/>
                  </a:lnTo>
                  <a:lnTo>
                    <a:pt x="192741" y="4000499"/>
                  </a:lnTo>
                  <a:lnTo>
                    <a:pt x="208357" y="4051299"/>
                  </a:lnTo>
                  <a:lnTo>
                    <a:pt x="225274" y="4102099"/>
                  </a:lnTo>
                  <a:lnTo>
                    <a:pt x="243520" y="4165599"/>
                  </a:lnTo>
                  <a:lnTo>
                    <a:pt x="263122" y="4216399"/>
                  </a:lnTo>
                  <a:lnTo>
                    <a:pt x="284108" y="4267199"/>
                  </a:lnTo>
                  <a:lnTo>
                    <a:pt x="306504" y="4317999"/>
                  </a:lnTo>
                  <a:lnTo>
                    <a:pt x="330339" y="4368799"/>
                  </a:lnTo>
                  <a:lnTo>
                    <a:pt x="355640" y="4419599"/>
                  </a:lnTo>
                  <a:lnTo>
                    <a:pt x="382434" y="4470399"/>
                  </a:lnTo>
                  <a:lnTo>
                    <a:pt x="410748" y="4521199"/>
                  </a:lnTo>
                  <a:lnTo>
                    <a:pt x="440611" y="4571999"/>
                  </a:lnTo>
                  <a:lnTo>
                    <a:pt x="472049" y="4622799"/>
                  </a:lnTo>
                  <a:lnTo>
                    <a:pt x="505089" y="4673599"/>
                  </a:lnTo>
                  <a:lnTo>
                    <a:pt x="539760" y="4724399"/>
                  </a:lnTo>
                  <a:lnTo>
                    <a:pt x="576088" y="4775199"/>
                  </a:lnTo>
                  <a:lnTo>
                    <a:pt x="608158" y="4825999"/>
                  </a:lnTo>
                  <a:lnTo>
                    <a:pt x="640527" y="4864099"/>
                  </a:lnTo>
                  <a:lnTo>
                    <a:pt x="673193" y="4902199"/>
                  </a:lnTo>
                  <a:lnTo>
                    <a:pt x="706155" y="4940299"/>
                  </a:lnTo>
                  <a:lnTo>
                    <a:pt x="772953" y="5016499"/>
                  </a:lnTo>
                  <a:lnTo>
                    <a:pt x="840903" y="5092699"/>
                  </a:lnTo>
                  <a:lnTo>
                    <a:pt x="875304" y="5118099"/>
                  </a:lnTo>
                  <a:lnTo>
                    <a:pt x="944948" y="5194299"/>
                  </a:lnTo>
                  <a:lnTo>
                    <a:pt x="980186" y="5219699"/>
                  </a:lnTo>
                  <a:lnTo>
                    <a:pt x="1015699" y="5257799"/>
                  </a:lnTo>
                  <a:lnTo>
                    <a:pt x="1123859" y="5333999"/>
                  </a:lnTo>
                  <a:lnTo>
                    <a:pt x="1160445" y="5372099"/>
                  </a:lnTo>
                  <a:lnTo>
                    <a:pt x="1271774" y="5448299"/>
                  </a:lnTo>
                  <a:lnTo>
                    <a:pt x="1309398" y="5460999"/>
                  </a:lnTo>
                  <a:lnTo>
                    <a:pt x="1423784" y="5537199"/>
                  </a:lnTo>
                  <a:lnTo>
                    <a:pt x="1462410" y="5549899"/>
                  </a:lnTo>
                  <a:lnTo>
                    <a:pt x="1501280" y="5575299"/>
                  </a:lnTo>
                  <a:lnTo>
                    <a:pt x="1540392" y="5587999"/>
                  </a:lnTo>
                  <a:lnTo>
                    <a:pt x="1579745" y="5613399"/>
                  </a:lnTo>
                  <a:lnTo>
                    <a:pt x="1699219" y="5651499"/>
                  </a:lnTo>
                  <a:lnTo>
                    <a:pt x="1739508" y="5676899"/>
                  </a:lnTo>
                  <a:lnTo>
                    <a:pt x="1902929" y="5727699"/>
                  </a:lnTo>
                  <a:lnTo>
                    <a:pt x="1944338" y="5727699"/>
                  </a:lnTo>
                  <a:lnTo>
                    <a:pt x="2027805" y="5753099"/>
                  </a:lnTo>
                  <a:lnTo>
                    <a:pt x="2069859" y="5753099"/>
                  </a:lnTo>
                  <a:lnTo>
                    <a:pt x="2154595" y="5778499"/>
                  </a:lnTo>
                  <a:lnTo>
                    <a:pt x="2240154" y="5778499"/>
                  </a:lnTo>
                  <a:lnTo>
                    <a:pt x="2283236" y="5791199"/>
                  </a:lnTo>
                  <a:lnTo>
                    <a:pt x="3213911" y="5791199"/>
                  </a:lnTo>
                  <a:lnTo>
                    <a:pt x="3074828" y="5829299"/>
                  </a:lnTo>
                  <a:close/>
                </a:path>
                <a:path w="4445634" h="5880100">
                  <a:moveTo>
                    <a:pt x="3213911" y="5791199"/>
                  </a:moveTo>
                  <a:lnTo>
                    <a:pt x="2724613" y="5791199"/>
                  </a:lnTo>
                  <a:lnTo>
                    <a:pt x="2769757" y="5778499"/>
                  </a:lnTo>
                  <a:lnTo>
                    <a:pt x="2860561" y="5778499"/>
                  </a:lnTo>
                  <a:lnTo>
                    <a:pt x="2906218" y="5765799"/>
                  </a:lnTo>
                  <a:lnTo>
                    <a:pt x="2952042" y="5765799"/>
                  </a:lnTo>
                  <a:lnTo>
                    <a:pt x="3044181" y="5740399"/>
                  </a:lnTo>
                  <a:lnTo>
                    <a:pt x="3090492" y="5740399"/>
                  </a:lnTo>
                  <a:lnTo>
                    <a:pt x="3561889" y="5613399"/>
                  </a:lnTo>
                  <a:lnTo>
                    <a:pt x="3609808" y="5587999"/>
                  </a:lnTo>
                  <a:lnTo>
                    <a:pt x="3706040" y="5562599"/>
                  </a:lnTo>
                  <a:lnTo>
                    <a:pt x="3754349" y="5537199"/>
                  </a:lnTo>
                  <a:lnTo>
                    <a:pt x="3802784" y="5524499"/>
                  </a:lnTo>
                  <a:lnTo>
                    <a:pt x="3851342" y="5499099"/>
                  </a:lnTo>
                  <a:lnTo>
                    <a:pt x="3900020" y="5486399"/>
                  </a:lnTo>
                  <a:lnTo>
                    <a:pt x="3997732" y="5435599"/>
                  </a:lnTo>
                  <a:lnTo>
                    <a:pt x="4046761" y="5422899"/>
                  </a:lnTo>
                  <a:lnTo>
                    <a:pt x="4145151" y="5372099"/>
                  </a:lnTo>
                  <a:lnTo>
                    <a:pt x="4189450" y="5346699"/>
                  </a:lnTo>
                  <a:lnTo>
                    <a:pt x="4233185" y="5333999"/>
                  </a:lnTo>
                  <a:lnTo>
                    <a:pt x="4276359" y="5308599"/>
                  </a:lnTo>
                  <a:lnTo>
                    <a:pt x="4361040" y="5257799"/>
                  </a:lnTo>
                  <a:lnTo>
                    <a:pt x="4443523" y="5206999"/>
                  </a:lnTo>
                  <a:lnTo>
                    <a:pt x="4445476" y="5206999"/>
                  </a:lnTo>
                  <a:lnTo>
                    <a:pt x="4445476" y="5308599"/>
                  </a:lnTo>
                  <a:lnTo>
                    <a:pt x="4429495" y="5308599"/>
                  </a:lnTo>
                  <a:lnTo>
                    <a:pt x="4345842" y="5359399"/>
                  </a:lnTo>
                  <a:lnTo>
                    <a:pt x="4260042" y="5410199"/>
                  </a:lnTo>
                  <a:lnTo>
                    <a:pt x="4216328" y="5422899"/>
                  </a:lnTo>
                  <a:lnTo>
                    <a:pt x="4172067" y="5448299"/>
                  </a:lnTo>
                  <a:lnTo>
                    <a:pt x="4074096" y="5499099"/>
                  </a:lnTo>
                  <a:lnTo>
                    <a:pt x="4025272" y="5511799"/>
                  </a:lnTo>
                  <a:lnTo>
                    <a:pt x="3927958" y="5562599"/>
                  </a:lnTo>
                  <a:lnTo>
                    <a:pt x="3879473" y="5575299"/>
                  </a:lnTo>
                  <a:lnTo>
                    <a:pt x="3831104" y="5600699"/>
                  </a:lnTo>
                  <a:lnTo>
                    <a:pt x="3782854" y="5613399"/>
                  </a:lnTo>
                  <a:lnTo>
                    <a:pt x="3734726" y="5638799"/>
                  </a:lnTo>
                  <a:lnTo>
                    <a:pt x="3638841" y="5664199"/>
                  </a:lnTo>
                  <a:lnTo>
                    <a:pt x="3591088" y="5689599"/>
                  </a:lnTo>
                  <a:lnTo>
                    <a:pt x="3213911" y="5791199"/>
                  </a:lnTo>
                  <a:close/>
                </a:path>
                <a:path w="4445634" h="5880100">
                  <a:moveTo>
                    <a:pt x="2937120" y="5854699"/>
                  </a:moveTo>
                  <a:lnTo>
                    <a:pt x="2058410" y="5854699"/>
                  </a:lnTo>
                  <a:lnTo>
                    <a:pt x="1974689" y="5829299"/>
                  </a:lnTo>
                  <a:lnTo>
                    <a:pt x="3028769" y="5829299"/>
                  </a:lnTo>
                  <a:lnTo>
                    <a:pt x="2937120" y="5854699"/>
                  </a:lnTo>
                  <a:close/>
                </a:path>
                <a:path w="4445634" h="5880100">
                  <a:moveTo>
                    <a:pt x="2846106" y="5867399"/>
                  </a:moveTo>
                  <a:lnTo>
                    <a:pt x="2142936" y="5867399"/>
                  </a:lnTo>
                  <a:lnTo>
                    <a:pt x="2100574" y="5854699"/>
                  </a:lnTo>
                  <a:lnTo>
                    <a:pt x="2891532" y="5854699"/>
                  </a:lnTo>
                  <a:lnTo>
                    <a:pt x="2846106" y="5867399"/>
                  </a:lnTo>
                  <a:close/>
                </a:path>
                <a:path w="4445634" h="5880100">
                  <a:moveTo>
                    <a:pt x="2710816" y="5880099"/>
                  </a:moveTo>
                  <a:lnTo>
                    <a:pt x="2271198" y="5880099"/>
                  </a:lnTo>
                  <a:lnTo>
                    <a:pt x="2228251" y="5867399"/>
                  </a:lnTo>
                  <a:lnTo>
                    <a:pt x="2755746" y="5867399"/>
                  </a:lnTo>
                  <a:lnTo>
                    <a:pt x="2710816" y="5880099"/>
                  </a:lnTo>
                  <a:close/>
                </a:path>
              </a:pathLst>
            </a:custGeom>
            <a:solidFill>
              <a:srgbClr val="D58161"/>
            </a:solidFill>
          </p:spPr>
          <p:txBody>
            <a:bodyPr wrap="square" lIns="0" tIns="0" rIns="0" bIns="0" rtlCol="0"/>
            <a:lstStyle/>
            <a:p>
              <a:endParaRPr sz="1200"/>
            </a:p>
          </p:txBody>
        </p:sp>
      </p:grpSp>
      <p:sp>
        <p:nvSpPr>
          <p:cNvPr id="5" name="object 5"/>
          <p:cNvSpPr txBox="1"/>
          <p:nvPr/>
        </p:nvSpPr>
        <p:spPr>
          <a:xfrm>
            <a:off x="3431540" y="4553661"/>
            <a:ext cx="7078980" cy="716030"/>
          </a:xfrm>
          <a:prstGeom prst="rect">
            <a:avLst/>
          </a:prstGeom>
        </p:spPr>
        <p:txBody>
          <a:bodyPr vert="horz" wrap="square" lIns="0" tIns="12700" rIns="0" bIns="0" rtlCol="0">
            <a:spAutoFit/>
          </a:bodyPr>
          <a:lstStyle/>
          <a:p>
            <a:pPr marL="12700" marR="5080">
              <a:lnSpc>
                <a:spcPct val="120000"/>
              </a:lnSpc>
              <a:spcBef>
                <a:spcPts val="100"/>
              </a:spcBef>
            </a:pPr>
            <a:r>
              <a:rPr lang="en-US" sz="2000" u="heavy" spc="-5" dirty="0">
                <a:solidFill>
                  <a:srgbClr val="0562C1"/>
                </a:solidFill>
                <a:uFill>
                  <a:solidFill>
                    <a:srgbClr val="0562C1"/>
                  </a:solidFill>
                </a:uFill>
                <a:latin typeface="Century Gothic"/>
                <a:cs typeface="Century Gothic"/>
                <a:hlinkClick r:id="rId2"/>
              </a:rPr>
              <a:t>eliza.combs</a:t>
            </a:r>
            <a:r>
              <a:rPr sz="2000" u="heavy" spc="-5" dirty="0">
                <a:solidFill>
                  <a:srgbClr val="0562C1"/>
                </a:solidFill>
                <a:uFill>
                  <a:solidFill>
                    <a:srgbClr val="0562C1"/>
                  </a:solidFill>
                </a:uFill>
                <a:latin typeface="Century Gothic"/>
                <a:cs typeface="Century Gothic"/>
                <a:hlinkClick r:id="rId2"/>
              </a:rPr>
              <a:t>@</a:t>
            </a:r>
            <a:r>
              <a:rPr lang="en-US" sz="2000" u="heavy" spc="-5" dirty="0">
                <a:solidFill>
                  <a:srgbClr val="0562C1"/>
                </a:solidFill>
                <a:uFill>
                  <a:solidFill>
                    <a:srgbClr val="0562C1"/>
                  </a:solidFill>
                </a:uFill>
                <a:latin typeface="Century Gothic"/>
                <a:cs typeface="Century Gothic"/>
                <a:hlinkClick r:id="rId2"/>
              </a:rPr>
              <a:t>iaia</a:t>
            </a:r>
            <a:r>
              <a:rPr sz="2000" u="heavy" spc="-5" dirty="0">
                <a:solidFill>
                  <a:srgbClr val="0562C1"/>
                </a:solidFill>
                <a:uFill>
                  <a:solidFill>
                    <a:srgbClr val="0562C1"/>
                  </a:solidFill>
                </a:uFill>
                <a:latin typeface="Century Gothic"/>
                <a:cs typeface="Century Gothic"/>
                <a:hlinkClick r:id="rId2"/>
              </a:rPr>
              <a:t>.edu</a:t>
            </a:r>
            <a:r>
              <a:rPr sz="2000" spc="-5" dirty="0">
                <a:solidFill>
                  <a:srgbClr val="0562C1"/>
                </a:solidFill>
                <a:latin typeface="Century Gothic"/>
                <a:cs typeface="Century Gothic"/>
                <a:hlinkClick r:id="rId2"/>
              </a:rPr>
              <a:t> </a:t>
            </a:r>
            <a:r>
              <a:rPr sz="2000" spc="-5" dirty="0">
                <a:latin typeface="Century Gothic"/>
                <a:cs typeface="Century Gothic"/>
              </a:rPr>
              <a:t>or leave </a:t>
            </a:r>
            <a:r>
              <a:rPr sz="2000" spc="-10" dirty="0">
                <a:latin typeface="Century Gothic"/>
                <a:cs typeface="Century Gothic"/>
              </a:rPr>
              <a:t>message </a:t>
            </a:r>
            <a:r>
              <a:rPr sz="2000" spc="-5" dirty="0">
                <a:latin typeface="Century Gothic"/>
                <a:cs typeface="Century Gothic"/>
              </a:rPr>
              <a:t>at </a:t>
            </a:r>
            <a:r>
              <a:rPr lang="en-US" sz="2000" spc="-5" dirty="0">
                <a:latin typeface="Century Gothic"/>
                <a:cs typeface="Century Gothic"/>
              </a:rPr>
              <a:t>505-424-5758</a:t>
            </a:r>
            <a:r>
              <a:rPr sz="2000" spc="-5" dirty="0">
                <a:latin typeface="Century Gothic"/>
                <a:cs typeface="Century Gothic"/>
              </a:rPr>
              <a:t>  </a:t>
            </a:r>
            <a:r>
              <a:rPr lang="en-US" sz="2000" u="heavy" spc="-5" dirty="0">
                <a:solidFill>
                  <a:srgbClr val="0562C1"/>
                </a:solidFill>
                <a:uFill>
                  <a:solidFill>
                    <a:srgbClr val="0562C1"/>
                  </a:solidFill>
                </a:uFill>
                <a:latin typeface="Century Gothic"/>
                <a:cs typeface="Century Gothic"/>
                <a:hlinkClick r:id="rId3"/>
              </a:rPr>
              <a:t>mduus</a:t>
            </a:r>
            <a:r>
              <a:rPr sz="2000" u="heavy" spc="-5" dirty="0">
                <a:solidFill>
                  <a:srgbClr val="0562C1"/>
                </a:solidFill>
                <a:uFill>
                  <a:solidFill>
                    <a:srgbClr val="0562C1"/>
                  </a:solidFill>
                </a:uFill>
                <a:latin typeface="Century Gothic"/>
                <a:cs typeface="Century Gothic"/>
                <a:hlinkClick r:id="rId3"/>
              </a:rPr>
              <a:t>@</a:t>
            </a:r>
            <a:r>
              <a:rPr lang="en-US" sz="2000" u="heavy" spc="-5" dirty="0">
                <a:solidFill>
                  <a:srgbClr val="0562C1"/>
                </a:solidFill>
                <a:uFill>
                  <a:solidFill>
                    <a:srgbClr val="0562C1"/>
                  </a:solidFill>
                </a:uFill>
                <a:latin typeface="Century Gothic"/>
                <a:cs typeface="Century Gothic"/>
                <a:hlinkClick r:id="rId3"/>
              </a:rPr>
              <a:t>iaia</a:t>
            </a:r>
            <a:r>
              <a:rPr sz="2000" u="heavy" spc="-5" dirty="0">
                <a:solidFill>
                  <a:srgbClr val="0562C1"/>
                </a:solidFill>
                <a:uFill>
                  <a:solidFill>
                    <a:srgbClr val="0562C1"/>
                  </a:solidFill>
                </a:uFill>
                <a:latin typeface="Century Gothic"/>
                <a:cs typeface="Century Gothic"/>
                <a:hlinkClick r:id="rId3"/>
              </a:rPr>
              <a:t>.edu</a:t>
            </a:r>
            <a:r>
              <a:rPr sz="2000" spc="-5" dirty="0">
                <a:solidFill>
                  <a:srgbClr val="0562C1"/>
                </a:solidFill>
                <a:latin typeface="Century Gothic"/>
                <a:cs typeface="Century Gothic"/>
                <a:hlinkClick r:id="rId3"/>
              </a:rPr>
              <a:t> </a:t>
            </a:r>
            <a:r>
              <a:rPr sz="2000" spc="-5" dirty="0">
                <a:latin typeface="Century Gothic"/>
                <a:cs typeface="Century Gothic"/>
              </a:rPr>
              <a:t>or leave </a:t>
            </a:r>
            <a:r>
              <a:rPr sz="2000" spc="-10" dirty="0">
                <a:latin typeface="Century Gothic"/>
                <a:cs typeface="Century Gothic"/>
              </a:rPr>
              <a:t>message </a:t>
            </a:r>
            <a:r>
              <a:rPr sz="2000" spc="-5" dirty="0">
                <a:latin typeface="Century Gothic"/>
                <a:cs typeface="Century Gothic"/>
              </a:rPr>
              <a:t>at</a:t>
            </a:r>
            <a:r>
              <a:rPr sz="2000" spc="35" dirty="0">
                <a:latin typeface="Century Gothic"/>
                <a:cs typeface="Century Gothic"/>
              </a:rPr>
              <a:t> </a:t>
            </a:r>
            <a:r>
              <a:rPr lang="en-US" sz="2000" spc="-5" dirty="0">
                <a:latin typeface="Century Gothic"/>
                <a:cs typeface="Century Gothic"/>
              </a:rPr>
              <a:t>505-424-2336</a:t>
            </a:r>
            <a:endParaRPr sz="2000" dirty="0">
              <a:latin typeface="Century Gothic"/>
              <a:cs typeface="Century Gothic"/>
            </a:endParaRPr>
          </a:p>
        </p:txBody>
      </p:sp>
      <p:sp>
        <p:nvSpPr>
          <p:cNvPr id="6" name="object 6"/>
          <p:cNvSpPr txBox="1"/>
          <p:nvPr/>
        </p:nvSpPr>
        <p:spPr>
          <a:xfrm>
            <a:off x="688320" y="5712235"/>
            <a:ext cx="10619105" cy="330200"/>
          </a:xfrm>
          <a:prstGeom prst="rect">
            <a:avLst/>
          </a:prstGeom>
        </p:spPr>
        <p:txBody>
          <a:bodyPr vert="horz" wrap="square" lIns="0" tIns="12065" rIns="0" bIns="0" rtlCol="0">
            <a:spAutoFit/>
          </a:bodyPr>
          <a:lstStyle/>
          <a:p>
            <a:pPr marL="12700">
              <a:lnSpc>
                <a:spcPct val="100000"/>
              </a:lnSpc>
              <a:spcBef>
                <a:spcPts val="95"/>
              </a:spcBef>
            </a:pPr>
            <a:r>
              <a:rPr sz="2000" spc="-5" dirty="0">
                <a:latin typeface="Century Gothic"/>
                <a:cs typeface="Century Gothic"/>
              </a:rPr>
              <a:t>*Email is preferable and checked frequently throughout the day during business</a:t>
            </a:r>
            <a:r>
              <a:rPr sz="2000" spc="130" dirty="0">
                <a:latin typeface="Century Gothic"/>
                <a:cs typeface="Century Gothic"/>
              </a:rPr>
              <a:t> </a:t>
            </a:r>
            <a:r>
              <a:rPr sz="2000" spc="-5" dirty="0">
                <a:latin typeface="Century Gothic"/>
                <a:cs typeface="Century Gothic"/>
              </a:rPr>
              <a:t>hours.</a:t>
            </a:r>
            <a:endParaRPr sz="2000">
              <a:latin typeface="Century Gothic"/>
              <a:cs typeface="Century Gothic"/>
            </a:endParaRPr>
          </a:p>
        </p:txBody>
      </p:sp>
      <p:sp>
        <p:nvSpPr>
          <p:cNvPr id="3" name="object 3"/>
          <p:cNvSpPr txBox="1">
            <a:spLocks noGrp="1"/>
          </p:cNvSpPr>
          <p:nvPr>
            <p:ph type="body" idx="1"/>
          </p:nvPr>
        </p:nvSpPr>
        <p:spPr>
          <a:xfrm>
            <a:off x="688340" y="1263456"/>
            <a:ext cx="8626475" cy="3425297"/>
          </a:xfrm>
          <a:prstGeom prst="rect">
            <a:avLst/>
          </a:prstGeom>
        </p:spPr>
        <p:txBody>
          <a:bodyPr vert="horz" wrap="square" lIns="0" tIns="72390" rIns="0" bIns="0" rtlCol="0">
            <a:spAutoFit/>
          </a:bodyPr>
          <a:lstStyle/>
          <a:p>
            <a:pPr marL="12700">
              <a:lnSpc>
                <a:spcPct val="100000"/>
              </a:lnSpc>
            </a:pPr>
            <a:r>
              <a:rPr i="1" spc="-5" dirty="0">
                <a:latin typeface="CenturyGothic-BoldItalic"/>
                <a:cs typeface="CenturyGothic-BoldItalic"/>
              </a:rPr>
              <a:t>To contact a</a:t>
            </a:r>
            <a:r>
              <a:rPr i="1" spc="5" dirty="0">
                <a:latin typeface="CenturyGothic-BoldItalic"/>
                <a:cs typeface="CenturyGothic-BoldItalic"/>
              </a:rPr>
              <a:t> </a:t>
            </a:r>
            <a:r>
              <a:rPr i="1" spc="-5" dirty="0">
                <a:latin typeface="CenturyGothic-BoldItalic"/>
                <a:cs typeface="CenturyGothic-BoldItalic"/>
              </a:rPr>
              <a:t>counselor…</a:t>
            </a:r>
          </a:p>
          <a:p>
            <a:pPr marL="12700">
              <a:lnSpc>
                <a:spcPct val="100000"/>
              </a:lnSpc>
              <a:spcBef>
                <a:spcPts val="475"/>
              </a:spcBef>
            </a:pPr>
            <a:r>
              <a:rPr spc="-5" dirty="0"/>
              <a:t>Student appointments*</a:t>
            </a:r>
          </a:p>
          <a:p>
            <a:pPr marL="12700" marR="5080" indent="-635">
              <a:lnSpc>
                <a:spcPts val="2880"/>
              </a:lnSpc>
              <a:spcBef>
                <a:spcPts val="170"/>
              </a:spcBef>
            </a:pPr>
            <a:r>
              <a:rPr b="0" spc="-5" dirty="0">
                <a:latin typeface="Century Gothic"/>
                <a:cs typeface="Century Gothic"/>
              </a:rPr>
              <a:t>Email </a:t>
            </a:r>
            <a:r>
              <a:rPr lang="en-US" b="0" spc="-5" dirty="0">
                <a:solidFill>
                  <a:srgbClr val="0562C1"/>
                </a:solidFill>
                <a:uFill>
                  <a:solidFill>
                    <a:srgbClr val="0562C1"/>
                  </a:solidFill>
                </a:uFill>
                <a:latin typeface="Century Gothic"/>
                <a:cs typeface="Century Gothic"/>
                <a:hlinkClick r:id="rId4"/>
              </a:rPr>
              <a:t>eliza.combs@iaia.edu</a:t>
            </a:r>
            <a:r>
              <a:rPr lang="en-US" b="0" spc="-5" dirty="0">
                <a:solidFill>
                  <a:srgbClr val="0562C1"/>
                </a:solidFill>
                <a:uFill>
                  <a:solidFill>
                    <a:srgbClr val="0562C1"/>
                  </a:solidFill>
                </a:uFill>
                <a:latin typeface="Century Gothic"/>
                <a:cs typeface="Century Gothic"/>
              </a:rPr>
              <a:t>, </a:t>
            </a:r>
            <a:r>
              <a:rPr lang="en-US" b="0" spc="-5" dirty="0">
                <a:solidFill>
                  <a:srgbClr val="0562C1"/>
                </a:solidFill>
                <a:uFill>
                  <a:solidFill>
                    <a:srgbClr val="0562C1"/>
                  </a:solidFill>
                </a:uFill>
                <a:latin typeface="Century Gothic"/>
                <a:cs typeface="Century Gothic"/>
                <a:hlinkClick r:id="rId5"/>
              </a:rPr>
              <a:t>mduus@iaia.edu</a:t>
            </a:r>
            <a:r>
              <a:rPr lang="en-US" b="0" spc="-5" dirty="0">
                <a:solidFill>
                  <a:srgbClr val="0562C1"/>
                </a:solidFill>
                <a:uFill>
                  <a:solidFill>
                    <a:srgbClr val="0562C1"/>
                  </a:solidFill>
                </a:uFill>
                <a:latin typeface="Century Gothic"/>
                <a:cs typeface="Century Gothic"/>
              </a:rPr>
              <a:t> or </a:t>
            </a:r>
            <a:r>
              <a:rPr lang="en-US" b="0" spc="-5" dirty="0">
                <a:solidFill>
                  <a:srgbClr val="0562C1"/>
                </a:solidFill>
                <a:uFill>
                  <a:solidFill>
                    <a:srgbClr val="0562C1"/>
                  </a:solidFill>
                </a:uFill>
                <a:latin typeface="Century Gothic"/>
                <a:cs typeface="Century Gothic"/>
                <a:hlinkClick r:id="rId6"/>
              </a:rPr>
              <a:t>mila.anguluan@iaia.edu</a:t>
            </a:r>
            <a:r>
              <a:rPr lang="en-US" b="0" spc="-5" dirty="0">
                <a:solidFill>
                  <a:srgbClr val="0562C1"/>
                </a:solidFill>
                <a:uFill>
                  <a:solidFill>
                    <a:srgbClr val="0562C1"/>
                  </a:solidFill>
                </a:uFill>
                <a:latin typeface="Century Gothic"/>
                <a:cs typeface="Century Gothic"/>
              </a:rPr>
              <a:t> </a:t>
            </a:r>
            <a:r>
              <a:rPr b="0" spc="-5" dirty="0">
                <a:latin typeface="Century Gothic"/>
                <a:cs typeface="Century Gothic"/>
              </a:rPr>
              <a:t>from their </a:t>
            </a:r>
            <a:r>
              <a:rPr lang="en-US" b="0" spc="-5" dirty="0">
                <a:latin typeface="Century Gothic"/>
                <a:cs typeface="Century Gothic"/>
              </a:rPr>
              <a:t>IAIA</a:t>
            </a:r>
            <a:r>
              <a:rPr b="0" spc="-5" dirty="0">
                <a:latin typeface="Century Gothic"/>
                <a:cs typeface="Century Gothic"/>
              </a:rPr>
              <a:t> account </a:t>
            </a:r>
            <a:r>
              <a:rPr b="0" spc="-10" dirty="0">
                <a:latin typeface="Century Gothic"/>
                <a:cs typeface="Century Gothic"/>
              </a:rPr>
              <a:t>(preferred)  </a:t>
            </a:r>
            <a:r>
              <a:rPr b="0" spc="-5" dirty="0">
                <a:latin typeface="Century Gothic"/>
                <a:cs typeface="Century Gothic"/>
              </a:rPr>
              <a:t>Call Counseling Services and leave a </a:t>
            </a:r>
            <a:r>
              <a:rPr b="0" spc="-10" dirty="0">
                <a:latin typeface="Century Gothic"/>
                <a:cs typeface="Century Gothic"/>
              </a:rPr>
              <a:t>message </a:t>
            </a:r>
            <a:r>
              <a:rPr b="0" spc="-5" dirty="0">
                <a:latin typeface="Century Gothic"/>
                <a:cs typeface="Century Gothic"/>
              </a:rPr>
              <a:t>at</a:t>
            </a:r>
            <a:r>
              <a:rPr b="0" spc="65" dirty="0">
                <a:latin typeface="Century Gothic"/>
                <a:cs typeface="Century Gothic"/>
              </a:rPr>
              <a:t> </a:t>
            </a:r>
            <a:r>
              <a:rPr lang="en-US" b="0" spc="-5" dirty="0">
                <a:latin typeface="Century Gothic"/>
                <a:cs typeface="Century Gothic"/>
              </a:rPr>
              <a:t>505-424-5758</a:t>
            </a:r>
            <a:endParaRPr b="0" spc="-5" dirty="0">
              <a:latin typeface="Century Gothic"/>
              <a:cs typeface="Century Gothic"/>
            </a:endParaRPr>
          </a:p>
          <a:p>
            <a:pPr>
              <a:lnSpc>
                <a:spcPct val="100000"/>
              </a:lnSpc>
              <a:spcBef>
                <a:spcPts val="30"/>
              </a:spcBef>
            </a:pPr>
            <a:r>
              <a:rPr lang="en-US" sz="2650" dirty="0"/>
              <a:t>Resources Available @ </a:t>
            </a:r>
            <a:r>
              <a:rPr lang="en-US" sz="2650" dirty="0">
                <a:hlinkClick r:id="rId7"/>
              </a:rPr>
              <a:t>https://iaia.libguides.com/mental_health_resources</a:t>
            </a:r>
            <a:endParaRPr lang="en-US" sz="2650" dirty="0"/>
          </a:p>
          <a:p>
            <a:pPr>
              <a:lnSpc>
                <a:spcPct val="100000"/>
              </a:lnSpc>
              <a:spcBef>
                <a:spcPts val="30"/>
              </a:spcBef>
            </a:pPr>
            <a:endParaRPr sz="2650" dirty="0">
              <a:latin typeface="Century Gothic"/>
              <a:cs typeface="Century Gothic"/>
            </a:endParaRPr>
          </a:p>
          <a:p>
            <a:pPr marL="12700">
              <a:lnSpc>
                <a:spcPct val="100000"/>
              </a:lnSpc>
              <a:spcBef>
                <a:spcPts val="5"/>
              </a:spcBef>
            </a:pPr>
            <a:r>
              <a:rPr spc="-5" dirty="0"/>
              <a:t>Faculty and Staff</a:t>
            </a:r>
            <a:r>
              <a:rPr spc="35" dirty="0"/>
              <a:t> </a:t>
            </a:r>
            <a:r>
              <a:rPr spc="-5" dirty="0"/>
              <a:t>Consultations*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24583-64DC-9441-B260-EAF1B6F34C85}"/>
              </a:ext>
            </a:extLst>
          </p:cNvPr>
          <p:cNvSpPr>
            <a:spLocks noGrp="1"/>
          </p:cNvSpPr>
          <p:nvPr>
            <p:ph type="title"/>
          </p:nvPr>
        </p:nvSpPr>
        <p:spPr/>
        <p:txBody>
          <a:bodyPr/>
          <a:lstStyle/>
          <a:p>
            <a:endParaRPr lang="en-US"/>
          </a:p>
        </p:txBody>
      </p:sp>
      <p:pic>
        <p:nvPicPr>
          <p:cNvPr id="4" name="Picture 3" descr="Text&#10;&#10;Description automatically generated">
            <a:extLst>
              <a:ext uri="{FF2B5EF4-FFF2-40B4-BE49-F238E27FC236}">
                <a16:creationId xmlns:a16="http://schemas.microsoft.com/office/drawing/2014/main" id="{19F4B545-62B7-A640-AF98-880BEACDF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812" y="0"/>
            <a:ext cx="5294376" cy="6858000"/>
          </a:xfrm>
          <a:prstGeom prst="rect">
            <a:avLst/>
          </a:prstGeom>
        </p:spPr>
      </p:pic>
    </p:spTree>
    <p:extLst>
      <p:ext uri="{BB962C8B-B14F-4D97-AF65-F5344CB8AC3E}">
        <p14:creationId xmlns:p14="http://schemas.microsoft.com/office/powerpoint/2010/main" val="2146676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419600" y="3087207"/>
            <a:ext cx="5085697" cy="683585"/>
          </a:xfrm>
          <a:prstGeom prst="rect">
            <a:avLst/>
          </a:prstGeom>
        </p:spPr>
        <p:txBody>
          <a:bodyPr vert="horz" wrap="square" lIns="0" tIns="11430" rIns="0" bIns="0" rtlCol="0">
            <a:spAutoFit/>
          </a:bodyPr>
          <a:lstStyle/>
          <a:p>
            <a:pPr marL="8467">
              <a:spcBef>
                <a:spcPts val="90"/>
              </a:spcBef>
            </a:pPr>
            <a:r>
              <a:rPr lang="en-US" sz="4367" spc="273" dirty="0">
                <a:solidFill>
                  <a:srgbClr val="7030A0"/>
                </a:solidFill>
                <a:latin typeface="Arial"/>
                <a:cs typeface="Arial"/>
              </a:rPr>
              <a:t>Thank You</a:t>
            </a:r>
            <a:endParaRPr sz="4367" dirty="0">
              <a:solidFill>
                <a:srgbClr val="7030A0"/>
              </a:solidFill>
              <a:latin typeface="Arial"/>
              <a:cs typeface="Arial"/>
            </a:endParaRPr>
          </a:p>
        </p:txBody>
      </p:sp>
      <p:sp>
        <p:nvSpPr>
          <p:cNvPr id="7" name="object 7"/>
          <p:cNvSpPr/>
          <p:nvPr/>
        </p:nvSpPr>
        <p:spPr>
          <a:xfrm>
            <a:off x="9108398" y="3554443"/>
            <a:ext cx="3088539" cy="3303556"/>
          </a:xfrm>
          <a:prstGeom prst="rect">
            <a:avLst/>
          </a:prstGeom>
          <a:blipFill>
            <a:blip r:embed="rId2" cstate="print">
              <a:duotone>
                <a:prstClr val="black"/>
                <a:schemeClr val="accent3">
                  <a:tint val="45000"/>
                  <a:satMod val="400000"/>
                </a:schemeClr>
              </a:duotone>
            </a:blip>
            <a:stretch>
              <a:fillRect/>
            </a:stretch>
          </a:blipFill>
        </p:spPr>
        <p:txBody>
          <a:bodyPr wrap="square" lIns="0" tIns="0" rIns="0" bIns="0" rtlCol="0"/>
          <a:lstStyle/>
          <a:p>
            <a:endParaRPr sz="1200"/>
          </a:p>
        </p:txBody>
      </p:sp>
      <p:grpSp>
        <p:nvGrpSpPr>
          <p:cNvPr id="8" name="object 8"/>
          <p:cNvGrpSpPr/>
          <p:nvPr/>
        </p:nvGrpSpPr>
        <p:grpSpPr>
          <a:xfrm>
            <a:off x="0" y="0"/>
            <a:ext cx="4699847" cy="1812713"/>
            <a:chOff x="261" y="0"/>
            <a:chExt cx="7049770" cy="2719070"/>
          </a:xfrm>
          <a:solidFill>
            <a:srgbClr val="068B7C"/>
          </a:solidFill>
        </p:grpSpPr>
        <p:sp>
          <p:nvSpPr>
            <p:cNvPr id="9" name="object 9"/>
            <p:cNvSpPr/>
            <p:nvPr/>
          </p:nvSpPr>
          <p:spPr>
            <a:xfrm>
              <a:off x="3341847" y="3"/>
              <a:ext cx="3708400" cy="1772285"/>
            </a:xfrm>
            <a:custGeom>
              <a:avLst/>
              <a:gdLst/>
              <a:ahLst/>
              <a:cxnLst/>
              <a:rect l="l" t="t" r="r" b="b"/>
              <a:pathLst>
                <a:path w="3708400" h="1772285">
                  <a:moveTo>
                    <a:pt x="2439405" y="1620396"/>
                  </a:moveTo>
                  <a:lnTo>
                    <a:pt x="2397334" y="1639664"/>
                  </a:lnTo>
                  <a:lnTo>
                    <a:pt x="2354809" y="1658004"/>
                  </a:lnTo>
                  <a:lnTo>
                    <a:pt x="2311842" y="1675323"/>
                  </a:lnTo>
                  <a:lnTo>
                    <a:pt x="2268447" y="1691528"/>
                  </a:lnTo>
                  <a:lnTo>
                    <a:pt x="2224637" y="1706529"/>
                  </a:lnTo>
                  <a:lnTo>
                    <a:pt x="2180426" y="1720232"/>
                  </a:lnTo>
                  <a:lnTo>
                    <a:pt x="2135827" y="1732546"/>
                  </a:lnTo>
                  <a:lnTo>
                    <a:pt x="2090852" y="1743378"/>
                  </a:lnTo>
                  <a:lnTo>
                    <a:pt x="2045516" y="1752636"/>
                  </a:lnTo>
                  <a:lnTo>
                    <a:pt x="1999831" y="1760228"/>
                  </a:lnTo>
                  <a:lnTo>
                    <a:pt x="1953812" y="1766062"/>
                  </a:lnTo>
                  <a:lnTo>
                    <a:pt x="1907470" y="1770045"/>
                  </a:lnTo>
                  <a:lnTo>
                    <a:pt x="1860819" y="1772086"/>
                  </a:lnTo>
                  <a:lnTo>
                    <a:pt x="1813874" y="1772092"/>
                  </a:lnTo>
                  <a:lnTo>
                    <a:pt x="1766646" y="1769970"/>
                  </a:lnTo>
                  <a:lnTo>
                    <a:pt x="1719149" y="1765630"/>
                  </a:lnTo>
                  <a:lnTo>
                    <a:pt x="1671396" y="1758978"/>
                  </a:lnTo>
                  <a:lnTo>
                    <a:pt x="1623402" y="1749922"/>
                  </a:lnTo>
                  <a:lnTo>
                    <a:pt x="1575178" y="1738371"/>
                  </a:lnTo>
                  <a:lnTo>
                    <a:pt x="1526739" y="1724231"/>
                  </a:lnTo>
                  <a:lnTo>
                    <a:pt x="1478097" y="1707412"/>
                  </a:lnTo>
                  <a:lnTo>
                    <a:pt x="1429265" y="1687820"/>
                  </a:lnTo>
                  <a:lnTo>
                    <a:pt x="1380258" y="1665364"/>
                  </a:lnTo>
                  <a:lnTo>
                    <a:pt x="1296036" y="1625003"/>
                  </a:lnTo>
                  <a:lnTo>
                    <a:pt x="1217272" y="1588515"/>
                  </a:lnTo>
                  <a:lnTo>
                    <a:pt x="1143743" y="1555586"/>
                  </a:lnTo>
                  <a:lnTo>
                    <a:pt x="1075228" y="1525901"/>
                  </a:lnTo>
                  <a:lnTo>
                    <a:pt x="1011504" y="1499145"/>
                  </a:lnTo>
                  <a:lnTo>
                    <a:pt x="952349" y="1475003"/>
                  </a:lnTo>
                  <a:lnTo>
                    <a:pt x="897541" y="1453162"/>
                  </a:lnTo>
                  <a:lnTo>
                    <a:pt x="756979" y="1398292"/>
                  </a:lnTo>
                  <a:lnTo>
                    <a:pt x="717339" y="1382504"/>
                  </a:lnTo>
                  <a:lnTo>
                    <a:pt x="680936" y="1367444"/>
                  </a:lnTo>
                  <a:lnTo>
                    <a:pt x="616952" y="1338245"/>
                  </a:lnTo>
                  <a:lnTo>
                    <a:pt x="563250" y="1308178"/>
                  </a:lnTo>
                  <a:lnTo>
                    <a:pt x="518055" y="1274725"/>
                  </a:lnTo>
                  <a:lnTo>
                    <a:pt x="479588" y="1235371"/>
                  </a:lnTo>
                  <a:lnTo>
                    <a:pt x="446075" y="1187598"/>
                  </a:lnTo>
                  <a:lnTo>
                    <a:pt x="433542" y="1166948"/>
                  </a:lnTo>
                  <a:lnTo>
                    <a:pt x="419255" y="1143790"/>
                  </a:lnTo>
                  <a:lnTo>
                    <a:pt x="386112" y="1090289"/>
                  </a:lnTo>
                  <a:lnTo>
                    <a:pt x="348035" y="1027776"/>
                  </a:lnTo>
                  <a:lnTo>
                    <a:pt x="327581" y="993352"/>
                  </a:lnTo>
                  <a:lnTo>
                    <a:pt x="306414" y="956929"/>
                  </a:lnTo>
                  <a:lnTo>
                    <a:pt x="284709" y="918592"/>
                  </a:lnTo>
                  <a:lnTo>
                    <a:pt x="262639" y="878427"/>
                  </a:lnTo>
                  <a:lnTo>
                    <a:pt x="240378" y="836519"/>
                  </a:lnTo>
                  <a:lnTo>
                    <a:pt x="218099" y="792951"/>
                  </a:lnTo>
                  <a:lnTo>
                    <a:pt x="195976" y="747810"/>
                  </a:lnTo>
                  <a:lnTo>
                    <a:pt x="174184" y="701179"/>
                  </a:lnTo>
                  <a:lnTo>
                    <a:pt x="152895" y="653145"/>
                  </a:lnTo>
                  <a:lnTo>
                    <a:pt x="132283" y="603791"/>
                  </a:lnTo>
                  <a:lnTo>
                    <a:pt x="112523" y="553203"/>
                  </a:lnTo>
                  <a:lnTo>
                    <a:pt x="93787" y="501466"/>
                  </a:lnTo>
                  <a:lnTo>
                    <a:pt x="76250" y="448664"/>
                  </a:lnTo>
                  <a:lnTo>
                    <a:pt x="60085" y="394883"/>
                  </a:lnTo>
                  <a:lnTo>
                    <a:pt x="45466" y="340207"/>
                  </a:lnTo>
                  <a:lnTo>
                    <a:pt x="32567" y="284722"/>
                  </a:lnTo>
                  <a:lnTo>
                    <a:pt x="21561" y="228512"/>
                  </a:lnTo>
                  <a:lnTo>
                    <a:pt x="12622" y="171662"/>
                  </a:lnTo>
                  <a:lnTo>
                    <a:pt x="5924" y="114257"/>
                  </a:lnTo>
                  <a:lnTo>
                    <a:pt x="1640" y="56382"/>
                  </a:lnTo>
                  <a:lnTo>
                    <a:pt x="0" y="0"/>
                  </a:lnTo>
                  <a:lnTo>
                    <a:pt x="3707892" y="0"/>
                  </a:lnTo>
                  <a:lnTo>
                    <a:pt x="3703336" y="86876"/>
                  </a:lnTo>
                  <a:lnTo>
                    <a:pt x="3698422" y="137286"/>
                  </a:lnTo>
                  <a:lnTo>
                    <a:pt x="3691958" y="187373"/>
                  </a:lnTo>
                  <a:lnTo>
                    <a:pt x="3683972" y="237094"/>
                  </a:lnTo>
                  <a:lnTo>
                    <a:pt x="3674495" y="286406"/>
                  </a:lnTo>
                  <a:lnTo>
                    <a:pt x="3663556" y="335266"/>
                  </a:lnTo>
                  <a:lnTo>
                    <a:pt x="3651186" y="383631"/>
                  </a:lnTo>
                  <a:lnTo>
                    <a:pt x="3637413" y="431460"/>
                  </a:lnTo>
                  <a:lnTo>
                    <a:pt x="3622267" y="478708"/>
                  </a:lnTo>
                  <a:lnTo>
                    <a:pt x="3605779" y="525332"/>
                  </a:lnTo>
                  <a:lnTo>
                    <a:pt x="3587978" y="571291"/>
                  </a:lnTo>
                  <a:lnTo>
                    <a:pt x="3568894" y="616542"/>
                  </a:lnTo>
                  <a:lnTo>
                    <a:pt x="3548556" y="661040"/>
                  </a:lnTo>
                  <a:lnTo>
                    <a:pt x="3526995" y="704745"/>
                  </a:lnTo>
                  <a:lnTo>
                    <a:pt x="3504240" y="747612"/>
                  </a:lnTo>
                  <a:lnTo>
                    <a:pt x="3480321" y="789599"/>
                  </a:lnTo>
                  <a:lnTo>
                    <a:pt x="3455267" y="830664"/>
                  </a:lnTo>
                  <a:lnTo>
                    <a:pt x="3429109" y="870762"/>
                  </a:lnTo>
                  <a:lnTo>
                    <a:pt x="3401875" y="909852"/>
                  </a:lnTo>
                  <a:lnTo>
                    <a:pt x="3373597" y="947891"/>
                  </a:lnTo>
                  <a:lnTo>
                    <a:pt x="3344304" y="984836"/>
                  </a:lnTo>
                  <a:lnTo>
                    <a:pt x="3314024" y="1020643"/>
                  </a:lnTo>
                  <a:lnTo>
                    <a:pt x="3282789" y="1055271"/>
                  </a:lnTo>
                  <a:lnTo>
                    <a:pt x="3250628" y="1088676"/>
                  </a:lnTo>
                  <a:lnTo>
                    <a:pt x="3217571" y="1120816"/>
                  </a:lnTo>
                  <a:lnTo>
                    <a:pt x="3183647" y="1151647"/>
                  </a:lnTo>
                  <a:lnTo>
                    <a:pt x="3148886" y="1181127"/>
                  </a:lnTo>
                  <a:lnTo>
                    <a:pt x="3113318" y="1209213"/>
                  </a:lnTo>
                  <a:lnTo>
                    <a:pt x="3076973" y="1235862"/>
                  </a:lnTo>
                  <a:lnTo>
                    <a:pt x="3039881" y="1261032"/>
                  </a:lnTo>
                  <a:lnTo>
                    <a:pt x="2832189" y="1396919"/>
                  </a:lnTo>
                  <a:lnTo>
                    <a:pt x="2758012" y="1443881"/>
                  </a:lnTo>
                  <a:lnTo>
                    <a:pt x="2720056" y="1467259"/>
                  </a:lnTo>
                  <a:lnTo>
                    <a:pt x="2681539" y="1490447"/>
                  </a:lnTo>
                  <a:lnTo>
                    <a:pt x="2642475" y="1513351"/>
                  </a:lnTo>
                  <a:lnTo>
                    <a:pt x="2602876" y="1535880"/>
                  </a:lnTo>
                  <a:lnTo>
                    <a:pt x="2562757" y="1557941"/>
                  </a:lnTo>
                  <a:lnTo>
                    <a:pt x="2522129" y="1579442"/>
                  </a:lnTo>
                  <a:lnTo>
                    <a:pt x="2481008" y="1600291"/>
                  </a:lnTo>
                  <a:lnTo>
                    <a:pt x="2439405" y="1620396"/>
                  </a:lnTo>
                  <a:close/>
                </a:path>
              </a:pathLst>
            </a:custGeom>
            <a:grpFill/>
          </p:spPr>
          <p:txBody>
            <a:bodyPr wrap="square" lIns="0" tIns="0" rIns="0" bIns="0" rtlCol="0"/>
            <a:lstStyle/>
            <a:p>
              <a:endParaRPr sz="1200"/>
            </a:p>
          </p:txBody>
        </p:sp>
        <p:sp>
          <p:nvSpPr>
            <p:cNvPr id="10" name="object 10"/>
            <p:cNvSpPr/>
            <p:nvPr/>
          </p:nvSpPr>
          <p:spPr>
            <a:xfrm>
              <a:off x="261" y="0"/>
              <a:ext cx="6208395" cy="2719070"/>
            </a:xfrm>
            <a:custGeom>
              <a:avLst/>
              <a:gdLst/>
              <a:ahLst/>
              <a:cxnLst/>
              <a:rect l="l" t="t" r="r" b="b"/>
              <a:pathLst>
                <a:path w="6208395" h="2719070">
                  <a:moveTo>
                    <a:pt x="5847" y="2103247"/>
                  </a:moveTo>
                  <a:lnTo>
                    <a:pt x="5581" y="2008046"/>
                  </a:lnTo>
                  <a:lnTo>
                    <a:pt x="38138" y="2025556"/>
                  </a:lnTo>
                  <a:lnTo>
                    <a:pt x="203875" y="2131985"/>
                  </a:lnTo>
                  <a:lnTo>
                    <a:pt x="254927" y="2150290"/>
                  </a:lnTo>
                  <a:lnTo>
                    <a:pt x="338524" y="2204303"/>
                  </a:lnTo>
                  <a:lnTo>
                    <a:pt x="389838" y="2222897"/>
                  </a:lnTo>
                  <a:lnTo>
                    <a:pt x="431851" y="2250139"/>
                  </a:lnTo>
                  <a:lnTo>
                    <a:pt x="483333" y="2268917"/>
                  </a:lnTo>
                  <a:lnTo>
                    <a:pt x="525511" y="2296340"/>
                  </a:lnTo>
                  <a:lnTo>
                    <a:pt x="628877" y="2334336"/>
                  </a:lnTo>
                  <a:lnTo>
                    <a:pt x="671290" y="2362017"/>
                  </a:lnTo>
                  <a:lnTo>
                    <a:pt x="775112" y="2400515"/>
                  </a:lnTo>
                  <a:lnTo>
                    <a:pt x="823726" y="2416145"/>
                  </a:lnTo>
                  <a:lnTo>
                    <a:pt x="862573" y="2439914"/>
                  </a:lnTo>
                  <a:lnTo>
                    <a:pt x="957909" y="2469100"/>
                  </a:lnTo>
                  <a:lnTo>
                    <a:pt x="1051754" y="2496651"/>
                  </a:lnTo>
                  <a:lnTo>
                    <a:pt x="1144129" y="2522588"/>
                  </a:lnTo>
                  <a:lnTo>
                    <a:pt x="1235053" y="2546934"/>
                  </a:lnTo>
                  <a:lnTo>
                    <a:pt x="1324548" y="2569712"/>
                  </a:lnTo>
                  <a:lnTo>
                    <a:pt x="1412634" y="2590943"/>
                  </a:lnTo>
                  <a:lnTo>
                    <a:pt x="1465541" y="2592431"/>
                  </a:lnTo>
                  <a:lnTo>
                    <a:pt x="1551551" y="2611385"/>
                  </a:lnTo>
                  <a:lnTo>
                    <a:pt x="1603431" y="2611747"/>
                  </a:lnTo>
                  <a:lnTo>
                    <a:pt x="1645588" y="2620294"/>
                  </a:lnTo>
                  <a:lnTo>
                    <a:pt x="1696797" y="2619919"/>
                  </a:lnTo>
                  <a:lnTo>
                    <a:pt x="1738288" y="2627734"/>
                  </a:lnTo>
                  <a:lnTo>
                    <a:pt x="1788836" y="2626634"/>
                  </a:lnTo>
                  <a:lnTo>
                    <a:pt x="1829670" y="2633729"/>
                  </a:lnTo>
                  <a:lnTo>
                    <a:pt x="1879567" y="2631914"/>
                  </a:lnTo>
                  <a:lnTo>
                    <a:pt x="1919755" y="2638301"/>
                  </a:lnTo>
                  <a:lnTo>
                    <a:pt x="1969010" y="2635783"/>
                  </a:lnTo>
                  <a:lnTo>
                    <a:pt x="2017949" y="2632917"/>
                  </a:lnTo>
                  <a:lnTo>
                    <a:pt x="2066574" y="2629706"/>
                  </a:lnTo>
                  <a:lnTo>
                    <a:pt x="2105501" y="2634709"/>
                  </a:lnTo>
                  <a:lnTo>
                    <a:pt x="2153505" y="2630818"/>
                  </a:lnTo>
                  <a:lnTo>
                    <a:pt x="2201203" y="2626590"/>
                  </a:lnTo>
                  <a:lnTo>
                    <a:pt x="2248596" y="2622029"/>
                  </a:lnTo>
                  <a:lnTo>
                    <a:pt x="2295689" y="2617137"/>
                  </a:lnTo>
                  <a:lnTo>
                    <a:pt x="2342482" y="2611918"/>
                  </a:lnTo>
                  <a:lnTo>
                    <a:pt x="2388980" y="2606373"/>
                  </a:lnTo>
                  <a:lnTo>
                    <a:pt x="2435183" y="2600506"/>
                  </a:lnTo>
                  <a:lnTo>
                    <a:pt x="2481095" y="2594320"/>
                  </a:lnTo>
                  <a:lnTo>
                    <a:pt x="2526719" y="2587817"/>
                  </a:lnTo>
                  <a:lnTo>
                    <a:pt x="2572057" y="2581000"/>
                  </a:lnTo>
                  <a:lnTo>
                    <a:pt x="2617111" y="2573872"/>
                  </a:lnTo>
                  <a:lnTo>
                    <a:pt x="2661884" y="2566435"/>
                  </a:lnTo>
                  <a:lnTo>
                    <a:pt x="2706378" y="2558693"/>
                  </a:lnTo>
                  <a:lnTo>
                    <a:pt x="2759983" y="2542094"/>
                  </a:lnTo>
                  <a:lnTo>
                    <a:pt x="2803929" y="2533749"/>
                  </a:lnTo>
                  <a:lnTo>
                    <a:pt x="2847603" y="2525108"/>
                  </a:lnTo>
                  <a:lnTo>
                    <a:pt x="2891010" y="2516172"/>
                  </a:lnTo>
                  <a:lnTo>
                    <a:pt x="2943536" y="2498389"/>
                  </a:lnTo>
                  <a:lnTo>
                    <a:pt x="2986414" y="2488873"/>
                  </a:lnTo>
                  <a:lnTo>
                    <a:pt x="3029031" y="2479071"/>
                  </a:lnTo>
                  <a:lnTo>
                    <a:pt x="3080776" y="2460431"/>
                  </a:lnTo>
                  <a:lnTo>
                    <a:pt x="3122879" y="2450065"/>
                  </a:lnTo>
                  <a:lnTo>
                    <a:pt x="3174115" y="2430867"/>
                  </a:lnTo>
                  <a:lnTo>
                    <a:pt x="3215715" y="2419949"/>
                  </a:lnTo>
                  <a:lnTo>
                    <a:pt x="3266453" y="2400204"/>
                  </a:lnTo>
                  <a:lnTo>
                    <a:pt x="3307560" y="2388745"/>
                  </a:lnTo>
                  <a:lnTo>
                    <a:pt x="3357810" y="2368464"/>
                  </a:lnTo>
                  <a:lnTo>
                    <a:pt x="3398433" y="2356475"/>
                  </a:lnTo>
                  <a:lnTo>
                    <a:pt x="3448205" y="2335670"/>
                  </a:lnTo>
                  <a:lnTo>
                    <a:pt x="3488356" y="2323162"/>
                  </a:lnTo>
                  <a:lnTo>
                    <a:pt x="3537661" y="2301844"/>
                  </a:lnTo>
                  <a:lnTo>
                    <a:pt x="3586735" y="2280274"/>
                  </a:lnTo>
                  <a:lnTo>
                    <a:pt x="3626195" y="2267009"/>
                  </a:lnTo>
                  <a:lnTo>
                    <a:pt x="3674817" y="2244942"/>
                  </a:lnTo>
                  <a:lnTo>
                    <a:pt x="3723217" y="2222631"/>
                  </a:lnTo>
                  <a:lnTo>
                    <a:pt x="3762010" y="2208634"/>
                  </a:lnTo>
                  <a:lnTo>
                    <a:pt x="3809972" y="2185843"/>
                  </a:lnTo>
                  <a:lnTo>
                    <a:pt x="3857720" y="2162817"/>
                  </a:lnTo>
                  <a:lnTo>
                    <a:pt x="3905255" y="2139558"/>
                  </a:lnTo>
                  <a:lnTo>
                    <a:pt x="3943195" y="2124624"/>
                  </a:lnTo>
                  <a:lnTo>
                    <a:pt x="3990313" y="2100908"/>
                  </a:lnTo>
                  <a:lnTo>
                    <a:pt x="4037227" y="2076967"/>
                  </a:lnTo>
                  <a:lnTo>
                    <a:pt x="4083939" y="2052805"/>
                  </a:lnTo>
                  <a:lnTo>
                    <a:pt x="4130452" y="2028424"/>
                  </a:lnTo>
                  <a:lnTo>
                    <a:pt x="4176767" y="2003826"/>
                  </a:lnTo>
                  <a:lnTo>
                    <a:pt x="4222888" y="1979016"/>
                  </a:lnTo>
                  <a:lnTo>
                    <a:pt x="4259431" y="1962550"/>
                  </a:lnTo>
                  <a:lnTo>
                    <a:pt x="4305171" y="1937321"/>
                  </a:lnTo>
                  <a:lnTo>
                    <a:pt x="4350725" y="1911887"/>
                  </a:lnTo>
                  <a:lnTo>
                    <a:pt x="4396094" y="1886252"/>
                  </a:lnTo>
                  <a:lnTo>
                    <a:pt x="4441281" y="1860417"/>
                  </a:lnTo>
                  <a:lnTo>
                    <a:pt x="4486290" y="1834385"/>
                  </a:lnTo>
                  <a:lnTo>
                    <a:pt x="4531122" y="1808160"/>
                  </a:lnTo>
                  <a:lnTo>
                    <a:pt x="4575779" y="1781744"/>
                  </a:lnTo>
                  <a:lnTo>
                    <a:pt x="4620266" y="1755139"/>
                  </a:lnTo>
                  <a:lnTo>
                    <a:pt x="4664583" y="1728350"/>
                  </a:lnTo>
                  <a:lnTo>
                    <a:pt x="4708734" y="1701378"/>
                  </a:lnTo>
                  <a:lnTo>
                    <a:pt x="4752721" y="1674226"/>
                  </a:lnTo>
                  <a:lnTo>
                    <a:pt x="4796547" y="1646897"/>
                  </a:lnTo>
                  <a:lnTo>
                    <a:pt x="4840215" y="1619394"/>
                  </a:lnTo>
                  <a:lnTo>
                    <a:pt x="4883726" y="1591720"/>
                  </a:lnTo>
                  <a:lnTo>
                    <a:pt x="4927083" y="1563877"/>
                  </a:lnTo>
                  <a:lnTo>
                    <a:pt x="4979676" y="1527314"/>
                  </a:lnTo>
                  <a:lnTo>
                    <a:pt x="5022734" y="1499142"/>
                  </a:lnTo>
                  <a:lnTo>
                    <a:pt x="5065646" y="1470811"/>
                  </a:lnTo>
                  <a:lnTo>
                    <a:pt x="5119076" y="1435166"/>
                  </a:lnTo>
                  <a:lnTo>
                    <a:pt x="5171496" y="1398413"/>
                  </a:lnTo>
                  <a:lnTo>
                    <a:pt x="5232310" y="1352016"/>
                  </a:lnTo>
                  <a:lnTo>
                    <a:pt x="5282763" y="1313105"/>
                  </a:lnTo>
                  <a:lnTo>
                    <a:pt x="5332260" y="1273145"/>
                  </a:lnTo>
                  <a:lnTo>
                    <a:pt x="5380819" y="1232156"/>
                  </a:lnTo>
                  <a:lnTo>
                    <a:pt x="5428457" y="1190157"/>
                  </a:lnTo>
                  <a:lnTo>
                    <a:pt x="5465808" y="1155723"/>
                  </a:lnTo>
                  <a:lnTo>
                    <a:pt x="5511660" y="1111764"/>
                  </a:lnTo>
                  <a:lnTo>
                    <a:pt x="5556647" y="1066855"/>
                  </a:lnTo>
                  <a:lnTo>
                    <a:pt x="5591399" y="1029571"/>
                  </a:lnTo>
                  <a:lnTo>
                    <a:pt x="5625321" y="991376"/>
                  </a:lnTo>
                  <a:lnTo>
                    <a:pt x="5667817" y="943735"/>
                  </a:lnTo>
                  <a:lnTo>
                    <a:pt x="5700133" y="903778"/>
                  </a:lnTo>
                  <a:lnTo>
                    <a:pt x="5731673" y="862969"/>
                  </a:lnTo>
                  <a:lnTo>
                    <a:pt x="5762455" y="821329"/>
                  </a:lnTo>
                  <a:lnTo>
                    <a:pt x="5792497" y="778877"/>
                  </a:lnTo>
                  <a:lnTo>
                    <a:pt x="5821817" y="735633"/>
                  </a:lnTo>
                  <a:lnTo>
                    <a:pt x="5850434" y="691617"/>
                  </a:lnTo>
                  <a:lnTo>
                    <a:pt x="5878364" y="646848"/>
                  </a:lnTo>
                  <a:lnTo>
                    <a:pt x="5896240" y="609901"/>
                  </a:lnTo>
                  <a:lnTo>
                    <a:pt x="5922853" y="563687"/>
                  </a:lnTo>
                  <a:lnTo>
                    <a:pt x="5939448" y="525334"/>
                  </a:lnTo>
                  <a:lnTo>
                    <a:pt x="5964816" y="477753"/>
                  </a:lnTo>
                  <a:lnTo>
                    <a:pt x="5980201" y="438074"/>
                  </a:lnTo>
                  <a:lnTo>
                    <a:pt x="5995009" y="397760"/>
                  </a:lnTo>
                  <a:lnTo>
                    <a:pt x="6009257" y="356833"/>
                  </a:lnTo>
                  <a:lnTo>
                    <a:pt x="6022963" y="315311"/>
                  </a:lnTo>
                  <a:lnTo>
                    <a:pt x="6036146" y="273215"/>
                  </a:lnTo>
                  <a:lnTo>
                    <a:pt x="6048823" y="230564"/>
                  </a:lnTo>
                  <a:lnTo>
                    <a:pt x="6061012" y="187378"/>
                  </a:lnTo>
                  <a:lnTo>
                    <a:pt x="6072732" y="143677"/>
                  </a:lnTo>
                  <a:lnTo>
                    <a:pt x="6084001" y="99480"/>
                  </a:lnTo>
                  <a:lnTo>
                    <a:pt x="6085449" y="63363"/>
                  </a:lnTo>
                  <a:lnTo>
                    <a:pt x="6095869" y="18235"/>
                  </a:lnTo>
                  <a:lnTo>
                    <a:pt x="6096298" y="4349"/>
                  </a:lnTo>
                  <a:lnTo>
                    <a:pt x="6203501" y="4353"/>
                  </a:lnTo>
                  <a:lnTo>
                    <a:pt x="6208071" y="28220"/>
                  </a:lnTo>
                  <a:lnTo>
                    <a:pt x="6197696" y="73396"/>
                  </a:lnTo>
                  <a:lnTo>
                    <a:pt x="6186915" y="118128"/>
                  </a:lnTo>
                  <a:lnTo>
                    <a:pt x="6185099" y="153842"/>
                  </a:lnTo>
                  <a:lnTo>
                    <a:pt x="6173458" y="197630"/>
                  </a:lnTo>
                  <a:lnTo>
                    <a:pt x="6161360" y="240917"/>
                  </a:lnTo>
                  <a:lnTo>
                    <a:pt x="6148790" y="283685"/>
                  </a:lnTo>
                  <a:lnTo>
                    <a:pt x="6135729" y="325915"/>
                  </a:lnTo>
                  <a:lnTo>
                    <a:pt x="6122162" y="367589"/>
                  </a:lnTo>
                  <a:lnTo>
                    <a:pt x="6108070" y="408687"/>
                  </a:lnTo>
                  <a:lnTo>
                    <a:pt x="6093436" y="449192"/>
                  </a:lnTo>
                  <a:lnTo>
                    <a:pt x="6078244" y="489084"/>
                  </a:lnTo>
                  <a:lnTo>
                    <a:pt x="6053090" y="536899"/>
                  </a:lnTo>
                  <a:lnTo>
                    <a:pt x="6036730" y="575509"/>
                  </a:lnTo>
                  <a:lnTo>
                    <a:pt x="6010374" y="622005"/>
                  </a:lnTo>
                  <a:lnTo>
                    <a:pt x="5992778" y="659259"/>
                  </a:lnTo>
                  <a:lnTo>
                    <a:pt x="5965151" y="704361"/>
                  </a:lnTo>
                  <a:lnTo>
                    <a:pt x="5936864" y="748738"/>
                  </a:lnTo>
                  <a:lnTo>
                    <a:pt x="5907898" y="792372"/>
                  </a:lnTo>
                  <a:lnTo>
                    <a:pt x="5878238" y="835242"/>
                  </a:lnTo>
                  <a:lnTo>
                    <a:pt x="5847865" y="877332"/>
                  </a:lnTo>
                  <a:lnTo>
                    <a:pt x="5816764" y="918621"/>
                  </a:lnTo>
                  <a:lnTo>
                    <a:pt x="5784916" y="959092"/>
                  </a:lnTo>
                  <a:lnTo>
                    <a:pt x="5752304" y="998725"/>
                  </a:lnTo>
                  <a:lnTo>
                    <a:pt x="5718912" y="1037502"/>
                  </a:lnTo>
                  <a:lnTo>
                    <a:pt x="5675337" y="1083959"/>
                  </a:lnTo>
                  <a:lnTo>
                    <a:pt x="5640333" y="1120967"/>
                  </a:lnTo>
                  <a:lnTo>
                    <a:pt x="5595112" y="1165618"/>
                  </a:lnTo>
                  <a:lnTo>
                    <a:pt x="5549041" y="1209338"/>
                  </a:lnTo>
                  <a:lnTo>
                    <a:pt x="5511492" y="1243553"/>
                  </a:lnTo>
                  <a:lnTo>
                    <a:pt x="5463673" y="1285354"/>
                  </a:lnTo>
                  <a:lnTo>
                    <a:pt x="5414954" y="1326168"/>
                  </a:lnTo>
                  <a:lnTo>
                    <a:pt x="5365318" y="1365975"/>
                  </a:lnTo>
                  <a:lnTo>
                    <a:pt x="5314748" y="1404758"/>
                  </a:lnTo>
                  <a:lnTo>
                    <a:pt x="5253841" y="1451053"/>
                  </a:lnTo>
                  <a:lnTo>
                    <a:pt x="5201352" y="1487730"/>
                  </a:lnTo>
                  <a:lnTo>
                    <a:pt x="5147878" y="1523326"/>
                  </a:lnTo>
                  <a:lnTo>
                    <a:pt x="5104964" y="1551656"/>
                  </a:lnTo>
                  <a:lnTo>
                    <a:pt x="5061910" y="1579831"/>
                  </a:lnTo>
                  <a:lnTo>
                    <a:pt x="5018712" y="1607850"/>
                  </a:lnTo>
                  <a:lnTo>
                    <a:pt x="4965983" y="1644264"/>
                  </a:lnTo>
                  <a:lnTo>
                    <a:pt x="4922493" y="1671961"/>
                  </a:lnTo>
                  <a:lnTo>
                    <a:pt x="4878852" y="1699493"/>
                  </a:lnTo>
                  <a:lnTo>
                    <a:pt x="4835059" y="1726858"/>
                  </a:lnTo>
                  <a:lnTo>
                    <a:pt x="4791111" y="1754052"/>
                  </a:lnTo>
                  <a:lnTo>
                    <a:pt x="4747006" y="1781075"/>
                  </a:lnTo>
                  <a:lnTo>
                    <a:pt x="4702740" y="1807921"/>
                  </a:lnTo>
                  <a:lnTo>
                    <a:pt x="4658313" y="1834590"/>
                  </a:lnTo>
                  <a:lnTo>
                    <a:pt x="4613721" y="1861078"/>
                  </a:lnTo>
                  <a:lnTo>
                    <a:pt x="4568962" y="1887383"/>
                  </a:lnTo>
                  <a:lnTo>
                    <a:pt x="4524033" y="1913503"/>
                  </a:lnTo>
                  <a:lnTo>
                    <a:pt x="4478933" y="1939433"/>
                  </a:lnTo>
                  <a:lnTo>
                    <a:pt x="4443045" y="1956618"/>
                  </a:lnTo>
                  <a:lnTo>
                    <a:pt x="4397594" y="1982164"/>
                  </a:lnTo>
                  <a:lnTo>
                    <a:pt x="4351964" y="2007513"/>
                  </a:lnTo>
                  <a:lnTo>
                    <a:pt x="4306152" y="2032663"/>
                  </a:lnTo>
                  <a:lnTo>
                    <a:pt x="4260157" y="2057612"/>
                  </a:lnTo>
                  <a:lnTo>
                    <a:pt x="4213976" y="2082357"/>
                  </a:lnTo>
                  <a:lnTo>
                    <a:pt x="4167606" y="2106894"/>
                  </a:lnTo>
                  <a:lnTo>
                    <a:pt x="4121045" y="2131222"/>
                  </a:lnTo>
                  <a:lnTo>
                    <a:pt x="4083676" y="2146783"/>
                  </a:lnTo>
                  <a:lnTo>
                    <a:pt x="4036726" y="2170684"/>
                  </a:lnTo>
                  <a:lnTo>
                    <a:pt x="3989578" y="2194367"/>
                  </a:lnTo>
                  <a:lnTo>
                    <a:pt x="3942229" y="2217831"/>
                  </a:lnTo>
                  <a:lnTo>
                    <a:pt x="3894676" y="2241071"/>
                  </a:lnTo>
                  <a:lnTo>
                    <a:pt x="3856305" y="2255531"/>
                  </a:lnTo>
                  <a:lnTo>
                    <a:pt x="3808340" y="2278319"/>
                  </a:lnTo>
                  <a:lnTo>
                    <a:pt x="3760164" y="2300875"/>
                  </a:lnTo>
                  <a:lnTo>
                    <a:pt x="3721162" y="2314643"/>
                  </a:lnTo>
                  <a:lnTo>
                    <a:pt x="3672559" y="2336731"/>
                  </a:lnTo>
                  <a:lnTo>
                    <a:pt x="3623739" y="2358580"/>
                  </a:lnTo>
                  <a:lnTo>
                    <a:pt x="3584084" y="2371632"/>
                  </a:lnTo>
                  <a:lnTo>
                    <a:pt x="3534822" y="2392996"/>
                  </a:lnTo>
                  <a:lnTo>
                    <a:pt x="3485334" y="2414113"/>
                  </a:lnTo>
                  <a:lnTo>
                    <a:pt x="3445006" y="2426427"/>
                  </a:lnTo>
                  <a:lnTo>
                    <a:pt x="3395062" y="2447043"/>
                  </a:lnTo>
                  <a:lnTo>
                    <a:pt x="3354273" y="2458850"/>
                  </a:lnTo>
                  <a:lnTo>
                    <a:pt x="3303863" y="2478955"/>
                  </a:lnTo>
                  <a:lnTo>
                    <a:pt x="3262603" y="2490246"/>
                  </a:lnTo>
                  <a:lnTo>
                    <a:pt x="3211717" y="2509829"/>
                  </a:lnTo>
                  <a:lnTo>
                    <a:pt x="3169977" y="2520593"/>
                  </a:lnTo>
                  <a:lnTo>
                    <a:pt x="3127992" y="2531088"/>
                  </a:lnTo>
                  <a:lnTo>
                    <a:pt x="3076375" y="2549869"/>
                  </a:lnTo>
                  <a:lnTo>
                    <a:pt x="3033896" y="2559822"/>
                  </a:lnTo>
                  <a:lnTo>
                    <a:pt x="2981779" y="2578054"/>
                  </a:lnTo>
                  <a:lnTo>
                    <a:pt x="2938795" y="2587454"/>
                  </a:lnTo>
                  <a:lnTo>
                    <a:pt x="2895555" y="2596572"/>
                  </a:lnTo>
                  <a:lnTo>
                    <a:pt x="2852057" y="2605407"/>
                  </a:lnTo>
                  <a:lnTo>
                    <a:pt x="2798912" y="2622512"/>
                  </a:lnTo>
                  <a:lnTo>
                    <a:pt x="2754890" y="2630772"/>
                  </a:lnTo>
                  <a:lnTo>
                    <a:pt x="2710603" y="2638742"/>
                  </a:lnTo>
                  <a:lnTo>
                    <a:pt x="2666048" y="2646417"/>
                  </a:lnTo>
                  <a:lnTo>
                    <a:pt x="2621222" y="2653796"/>
                  </a:lnTo>
                  <a:lnTo>
                    <a:pt x="2576124" y="2660876"/>
                  </a:lnTo>
                  <a:lnTo>
                    <a:pt x="2530751" y="2667654"/>
                  </a:lnTo>
                  <a:lnTo>
                    <a:pt x="2485101" y="2674127"/>
                  </a:lnTo>
                  <a:lnTo>
                    <a:pt x="2439170" y="2680294"/>
                  </a:lnTo>
                  <a:lnTo>
                    <a:pt x="2392957" y="2686151"/>
                  </a:lnTo>
                  <a:lnTo>
                    <a:pt x="2346460" y="2691695"/>
                  </a:lnTo>
                  <a:lnTo>
                    <a:pt x="2299675" y="2696925"/>
                  </a:lnTo>
                  <a:lnTo>
                    <a:pt x="2252601" y="2701836"/>
                  </a:lnTo>
                  <a:lnTo>
                    <a:pt x="2205236" y="2706428"/>
                  </a:lnTo>
                  <a:lnTo>
                    <a:pt x="2157575" y="2710697"/>
                  </a:lnTo>
                  <a:lnTo>
                    <a:pt x="2109619" y="2714640"/>
                  </a:lnTo>
                  <a:lnTo>
                    <a:pt x="2070749" y="2709700"/>
                  </a:lnTo>
                  <a:lnTo>
                    <a:pt x="2022192" y="2712984"/>
                  </a:lnTo>
                  <a:lnTo>
                    <a:pt x="1973330" y="2715935"/>
                  </a:lnTo>
                  <a:lnTo>
                    <a:pt x="1924163" y="2718550"/>
                  </a:lnTo>
                  <a:lnTo>
                    <a:pt x="1884073" y="2712271"/>
                  </a:lnTo>
                  <a:lnTo>
                    <a:pt x="1834285" y="2714206"/>
                  </a:lnTo>
                  <a:lnTo>
                    <a:pt x="1793571" y="2707242"/>
                  </a:lnTo>
                  <a:lnTo>
                    <a:pt x="1743154" y="2708486"/>
                  </a:lnTo>
                  <a:lnTo>
                    <a:pt x="1701805" y="2700826"/>
                  </a:lnTo>
                  <a:lnTo>
                    <a:pt x="1650749" y="2701369"/>
                  </a:lnTo>
                  <a:lnTo>
                    <a:pt x="1608757" y="2693003"/>
                  </a:lnTo>
                  <a:lnTo>
                    <a:pt x="1557052" y="2692835"/>
                  </a:lnTo>
                  <a:lnTo>
                    <a:pt x="1471430" y="2674306"/>
                  </a:lnTo>
                  <a:lnTo>
                    <a:pt x="1418734" y="2673050"/>
                  </a:lnTo>
                  <a:lnTo>
                    <a:pt x="1331109" y="2652323"/>
                  </a:lnTo>
                  <a:lnTo>
                    <a:pt x="1242123" y="2630104"/>
                  </a:lnTo>
                  <a:lnTo>
                    <a:pt x="1151759" y="2606372"/>
                  </a:lnTo>
                  <a:lnTo>
                    <a:pt x="1096667" y="2602488"/>
                  </a:lnTo>
                  <a:lnTo>
                    <a:pt x="1059996" y="2581107"/>
                  </a:lnTo>
                  <a:lnTo>
                    <a:pt x="966816" y="2554286"/>
                  </a:lnTo>
                  <a:lnTo>
                    <a:pt x="872200" y="2525889"/>
                  </a:lnTo>
                  <a:lnTo>
                    <a:pt x="824347" y="2511093"/>
                  </a:lnTo>
                  <a:lnTo>
                    <a:pt x="785514" y="2487340"/>
                  </a:lnTo>
                  <a:lnTo>
                    <a:pt x="736926" y="2471738"/>
                  </a:lnTo>
                  <a:lnTo>
                    <a:pt x="633386" y="2433550"/>
                  </a:lnTo>
                  <a:lnTo>
                    <a:pt x="591110" y="2406020"/>
                  </a:lnTo>
                  <a:lnTo>
                    <a:pt x="488013" y="2368318"/>
                  </a:lnTo>
                  <a:lnTo>
                    <a:pt x="445966" y="2341038"/>
                  </a:lnTo>
                  <a:lnTo>
                    <a:pt x="394611" y="2322400"/>
                  </a:lnTo>
                  <a:lnTo>
                    <a:pt x="352722" y="2295295"/>
                  </a:lnTo>
                  <a:lnTo>
                    <a:pt x="301530" y="2276834"/>
                  </a:lnTo>
                  <a:lnTo>
                    <a:pt x="218167" y="2223078"/>
                  </a:lnTo>
                  <a:lnTo>
                    <a:pt x="167227" y="2204895"/>
                  </a:lnTo>
                  <a:lnTo>
                    <a:pt x="43096" y="2125263"/>
                  </a:lnTo>
                  <a:lnTo>
                    <a:pt x="5847" y="2103247"/>
                  </a:lnTo>
                  <a:close/>
                </a:path>
                <a:path w="6208395" h="2719070">
                  <a:moveTo>
                    <a:pt x="0" y="4115"/>
                  </a:moveTo>
                  <a:lnTo>
                    <a:pt x="6096432" y="0"/>
                  </a:lnTo>
                  <a:lnTo>
                    <a:pt x="6096298" y="4349"/>
                  </a:lnTo>
                  <a:lnTo>
                    <a:pt x="0" y="4115"/>
                  </a:lnTo>
                  <a:close/>
                </a:path>
                <a:path w="6208395" h="2719070">
                  <a:moveTo>
                    <a:pt x="4430" y="2007426"/>
                  </a:moveTo>
                  <a:lnTo>
                    <a:pt x="0" y="4115"/>
                  </a:lnTo>
                  <a:lnTo>
                    <a:pt x="5581" y="2008046"/>
                  </a:lnTo>
                  <a:lnTo>
                    <a:pt x="4430" y="2007426"/>
                  </a:lnTo>
                  <a:close/>
                </a:path>
              </a:pathLst>
            </a:custGeom>
            <a:solidFill>
              <a:srgbClr val="7030A0"/>
            </a:solidFill>
            <a:ln>
              <a:solidFill>
                <a:srgbClr val="7030A0"/>
              </a:solidFill>
            </a:ln>
          </p:spPr>
          <p:txBody>
            <a:bodyPr wrap="square" lIns="0" tIns="0" rIns="0" bIns="0" rtlCol="0"/>
            <a:lstStyle/>
            <a:p>
              <a:endParaRPr sz="1200"/>
            </a:p>
          </p:txBody>
        </p:sp>
      </p:grpSp>
    </p:spTree>
    <p:extLst>
      <p:ext uri="{BB962C8B-B14F-4D97-AF65-F5344CB8AC3E}">
        <p14:creationId xmlns:p14="http://schemas.microsoft.com/office/powerpoint/2010/main" val="761344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EB768D-B8F6-C24D-B444-13DF5B65E969}"/>
              </a:ext>
            </a:extLst>
          </p:cNvPr>
          <p:cNvPicPr>
            <a:picLocks noChangeAspect="1"/>
          </p:cNvPicPr>
          <p:nvPr/>
        </p:nvPicPr>
        <p:blipFill>
          <a:blip r:embed="rId2"/>
          <a:stretch>
            <a:fillRect/>
          </a:stretch>
        </p:blipFill>
        <p:spPr>
          <a:xfrm>
            <a:off x="7234665" y="136797"/>
            <a:ext cx="4957336" cy="3978003"/>
          </a:xfrm>
          <a:prstGeom prst="rect">
            <a:avLst/>
          </a:prstGeom>
        </p:spPr>
      </p:pic>
      <p:sp>
        <p:nvSpPr>
          <p:cNvPr id="3" name="object 3"/>
          <p:cNvSpPr txBox="1"/>
          <p:nvPr/>
        </p:nvSpPr>
        <p:spPr>
          <a:xfrm>
            <a:off x="304800" y="457200"/>
            <a:ext cx="11371612" cy="6136936"/>
          </a:xfrm>
          <a:prstGeom prst="rect">
            <a:avLst/>
          </a:prstGeom>
        </p:spPr>
        <p:txBody>
          <a:bodyPr vert="horz" wrap="square" lIns="0" tIns="12065" rIns="0" bIns="0" rtlCol="0">
            <a:spAutoFit/>
          </a:bodyPr>
          <a:lstStyle/>
          <a:p>
            <a:pPr marL="12700" marR="5080">
              <a:lnSpc>
                <a:spcPct val="150000"/>
              </a:lnSpc>
              <a:spcBef>
                <a:spcPts val="100"/>
              </a:spcBef>
            </a:pPr>
            <a:r>
              <a:rPr lang="en-US" sz="2000" b="1" spc="-5" dirty="0">
                <a:latin typeface="Century Gothic"/>
                <a:cs typeface="Century Gothic"/>
              </a:rPr>
              <a:t>Counseling Team</a:t>
            </a:r>
          </a:p>
          <a:p>
            <a:pPr marL="12700" marR="5080">
              <a:spcBef>
                <a:spcPts val="100"/>
              </a:spcBef>
            </a:pPr>
            <a:r>
              <a:rPr lang="en-US" sz="2000" i="1" spc="-5" dirty="0">
                <a:latin typeface="Century Gothic"/>
                <a:cs typeface="Century Gothic"/>
              </a:rPr>
              <a:t>Eliza Combs, MA, LPCC, ATR</a:t>
            </a:r>
          </a:p>
          <a:p>
            <a:pPr marL="12700" marR="5080">
              <a:spcBef>
                <a:spcPts val="100"/>
              </a:spcBef>
            </a:pPr>
            <a:r>
              <a:rPr lang="en-US" sz="2000" spc="-5" dirty="0">
                <a:latin typeface="Century Gothic"/>
                <a:cs typeface="Century Gothic"/>
              </a:rPr>
              <a:t>Licensed Professional Clinical Counselor &amp; </a:t>
            </a:r>
          </a:p>
          <a:p>
            <a:pPr marL="12700" marR="5080">
              <a:spcBef>
                <a:spcPts val="100"/>
              </a:spcBef>
            </a:pPr>
            <a:r>
              <a:rPr lang="en-US" sz="2000" spc="-5" dirty="0">
                <a:latin typeface="Century Gothic"/>
                <a:cs typeface="Century Gothic"/>
              </a:rPr>
              <a:t>Registered Art Therapist</a:t>
            </a:r>
          </a:p>
          <a:p>
            <a:pPr marL="12700" marR="5080">
              <a:spcBef>
                <a:spcPts val="100"/>
              </a:spcBef>
            </a:pPr>
            <a:endParaRPr lang="en-US" sz="2000" spc="-5" dirty="0">
              <a:latin typeface="Century Gothic"/>
              <a:cs typeface="Century Gothic"/>
            </a:endParaRPr>
          </a:p>
          <a:p>
            <a:pPr marL="12700" marR="5080">
              <a:spcBef>
                <a:spcPts val="100"/>
              </a:spcBef>
            </a:pPr>
            <a:r>
              <a:rPr lang="en-US" sz="2000" i="1" spc="-5" dirty="0">
                <a:latin typeface="Century Gothic"/>
                <a:cs typeface="Century Gothic"/>
              </a:rPr>
              <a:t>Madge </a:t>
            </a:r>
            <a:r>
              <a:rPr lang="en-US" sz="2000" i="1" spc="-5" dirty="0" err="1">
                <a:latin typeface="Century Gothic"/>
                <a:cs typeface="Century Gothic"/>
              </a:rPr>
              <a:t>Duus</a:t>
            </a:r>
            <a:r>
              <a:rPr lang="en-US" sz="2000" i="1" spc="-5" dirty="0">
                <a:latin typeface="Century Gothic"/>
                <a:cs typeface="Century Gothic"/>
              </a:rPr>
              <a:t>, MA, LMHC</a:t>
            </a:r>
          </a:p>
          <a:p>
            <a:pPr marL="12700" marR="5080">
              <a:spcBef>
                <a:spcPts val="100"/>
              </a:spcBef>
            </a:pPr>
            <a:r>
              <a:rPr lang="en-US" sz="2000" spc="-5" dirty="0">
                <a:latin typeface="Century Gothic"/>
                <a:cs typeface="Century Gothic"/>
              </a:rPr>
              <a:t>Licensed Mental Health Counselor Specializing in Art Therapy</a:t>
            </a:r>
          </a:p>
          <a:p>
            <a:pPr marL="12700" marR="5080">
              <a:spcBef>
                <a:spcPts val="100"/>
              </a:spcBef>
            </a:pPr>
            <a:endParaRPr lang="en-US" sz="2000" spc="-5" dirty="0">
              <a:latin typeface="Century Gothic"/>
              <a:cs typeface="Century Gothic"/>
            </a:endParaRPr>
          </a:p>
          <a:p>
            <a:pPr marL="12700" marR="5080">
              <a:spcBef>
                <a:spcPts val="100"/>
              </a:spcBef>
            </a:pPr>
            <a:r>
              <a:rPr lang="en-US" sz="2000" i="1" spc="-5" dirty="0">
                <a:latin typeface="Century Gothic"/>
                <a:cs typeface="Century Gothic"/>
              </a:rPr>
              <a:t>Mila </a:t>
            </a:r>
            <a:r>
              <a:rPr lang="en-US" sz="2000" i="1" spc="-5" dirty="0" err="1">
                <a:latin typeface="Century Gothic"/>
                <a:cs typeface="Century Gothic"/>
              </a:rPr>
              <a:t>Anguluan</a:t>
            </a:r>
            <a:r>
              <a:rPr lang="en-US" sz="2000" i="1" spc="-5" dirty="0">
                <a:latin typeface="Century Gothic"/>
                <a:cs typeface="Century Gothic"/>
              </a:rPr>
              <a:t>, PhD in Expressive Art Therapy </a:t>
            </a:r>
          </a:p>
          <a:p>
            <a:pPr marL="12700" marR="5080">
              <a:spcBef>
                <a:spcPts val="100"/>
              </a:spcBef>
            </a:pPr>
            <a:r>
              <a:rPr lang="en-US" sz="2000" spc="-5" dirty="0">
                <a:latin typeface="Century Gothic"/>
                <a:cs typeface="Century Gothic"/>
              </a:rPr>
              <a:t>Licensure Pending, Counseling Intern</a:t>
            </a:r>
            <a:endParaRPr lang="en-US" sz="2000" dirty="0">
              <a:latin typeface="Century Gothic"/>
              <a:cs typeface="Century Gothic"/>
            </a:endParaRPr>
          </a:p>
          <a:p>
            <a:pPr>
              <a:lnSpc>
                <a:spcPct val="100000"/>
              </a:lnSpc>
              <a:spcBef>
                <a:spcPts val="30"/>
              </a:spcBef>
            </a:pPr>
            <a:endParaRPr sz="2800" dirty="0">
              <a:latin typeface="Century Gothic"/>
              <a:cs typeface="Century Gothic"/>
            </a:endParaRPr>
          </a:p>
          <a:p>
            <a:pPr marL="12700" algn="just">
              <a:lnSpc>
                <a:spcPct val="100000"/>
              </a:lnSpc>
            </a:pPr>
            <a:r>
              <a:rPr sz="2000" b="1" spc="-5" dirty="0">
                <a:latin typeface="Century Gothic"/>
                <a:cs typeface="Century Gothic"/>
              </a:rPr>
              <a:t>Our</a:t>
            </a:r>
            <a:r>
              <a:rPr sz="2000" b="1" spc="-10" dirty="0">
                <a:latin typeface="Century Gothic"/>
                <a:cs typeface="Century Gothic"/>
              </a:rPr>
              <a:t> </a:t>
            </a:r>
            <a:r>
              <a:rPr sz="2000" b="1" spc="-5" dirty="0">
                <a:latin typeface="Century Gothic"/>
                <a:cs typeface="Century Gothic"/>
              </a:rPr>
              <a:t>mission</a:t>
            </a:r>
            <a:endParaRPr sz="2000" dirty="0">
              <a:latin typeface="Century Gothic"/>
              <a:cs typeface="Century Gothic"/>
            </a:endParaRPr>
          </a:p>
          <a:p>
            <a:pPr marL="12700" marR="5080" algn="just">
              <a:lnSpc>
                <a:spcPct val="100000"/>
              </a:lnSpc>
              <a:spcBef>
                <a:spcPts val="475"/>
              </a:spcBef>
            </a:pPr>
            <a:r>
              <a:rPr sz="2000" spc="-5" dirty="0">
                <a:latin typeface="Century Gothic" panose="020B0502020202020204" pitchFamily="34" charset="0"/>
                <a:cs typeface="Century Gothic"/>
              </a:rPr>
              <a:t>To promote wellness, academic </a:t>
            </a:r>
            <a:r>
              <a:rPr sz="2000" spc="-10" dirty="0">
                <a:latin typeface="Century Gothic" panose="020B0502020202020204" pitchFamily="34" charset="0"/>
                <a:cs typeface="Century Gothic"/>
              </a:rPr>
              <a:t>success, </a:t>
            </a:r>
            <a:r>
              <a:rPr sz="2000" spc="-5" dirty="0">
                <a:latin typeface="Century Gothic" panose="020B0502020202020204" pitchFamily="34" charset="0"/>
                <a:cs typeface="Century Gothic"/>
              </a:rPr>
              <a:t>and retention in the </a:t>
            </a:r>
            <a:r>
              <a:rPr lang="en-US" sz="2000" spc="-5" dirty="0">
                <a:latin typeface="Century Gothic" panose="020B0502020202020204" pitchFamily="34" charset="0"/>
                <a:cs typeface="Century Gothic"/>
              </a:rPr>
              <a:t>IAIA college </a:t>
            </a:r>
            <a:r>
              <a:rPr sz="2000" spc="-5" dirty="0">
                <a:latin typeface="Century Gothic" panose="020B0502020202020204" pitchFamily="34" charset="0"/>
                <a:cs typeface="Century Gothic"/>
              </a:rPr>
              <a:t>community by providing </a:t>
            </a:r>
            <a:r>
              <a:rPr lang="en-US" sz="2000" dirty="0">
                <a:latin typeface="Century Gothic" panose="020B0502020202020204" pitchFamily="34" charset="0"/>
              </a:rPr>
              <a:t>individual and group counseling, expressive arts, advocacy, experiential learning, resources, consultation and outreach.</a:t>
            </a:r>
          </a:p>
          <a:p>
            <a:pPr marL="12700" marR="5080" algn="just">
              <a:lnSpc>
                <a:spcPct val="100000"/>
              </a:lnSpc>
              <a:spcBef>
                <a:spcPts val="475"/>
              </a:spcBef>
            </a:pPr>
            <a:endParaRPr lang="en-US" sz="2000" dirty="0">
              <a:latin typeface="Century Gothic" panose="020B0502020202020204" pitchFamily="34" charset="0"/>
            </a:endParaRPr>
          </a:p>
          <a:p>
            <a:pPr marL="12700" marR="5080" algn="just">
              <a:lnSpc>
                <a:spcPct val="100000"/>
              </a:lnSpc>
              <a:spcBef>
                <a:spcPts val="475"/>
              </a:spcBef>
            </a:pPr>
            <a:r>
              <a:rPr sz="2000" spc="-5" dirty="0">
                <a:latin typeface="Century Gothic"/>
                <a:cs typeface="Century Gothic"/>
              </a:rPr>
              <a:t>We </a:t>
            </a:r>
            <a:r>
              <a:rPr lang="en-US" sz="2000" spc="-5" dirty="0">
                <a:latin typeface="Century Gothic"/>
                <a:cs typeface="Century Gothic"/>
              </a:rPr>
              <a:t>emphasize an indigenous wellness framework of </a:t>
            </a:r>
            <a:r>
              <a:rPr lang="en-US" sz="2000" b="1" spc="-5" dirty="0">
                <a:latin typeface="Century Gothic"/>
                <a:cs typeface="Century Gothic"/>
              </a:rPr>
              <a:t>meaning</a:t>
            </a:r>
            <a:r>
              <a:rPr sz="2000" b="1" spc="-5" dirty="0">
                <a:latin typeface="Century Gothic"/>
                <a:cs typeface="Century Gothic"/>
              </a:rPr>
              <a:t>, </a:t>
            </a:r>
            <a:r>
              <a:rPr lang="en-US" sz="2000" b="1" spc="-5" dirty="0">
                <a:latin typeface="Century Gothic"/>
                <a:cs typeface="Century Gothic"/>
              </a:rPr>
              <a:t>belonging</a:t>
            </a:r>
            <a:r>
              <a:rPr sz="2000" b="1" spc="-5" dirty="0">
                <a:latin typeface="Century Gothic"/>
                <a:cs typeface="Century Gothic"/>
              </a:rPr>
              <a:t>, </a:t>
            </a:r>
            <a:r>
              <a:rPr lang="en-US" sz="2000" b="1" spc="-5" dirty="0">
                <a:latin typeface="Century Gothic"/>
                <a:cs typeface="Century Gothic"/>
              </a:rPr>
              <a:t>purpose</a:t>
            </a:r>
            <a:r>
              <a:rPr sz="2000" b="1" spc="-5" dirty="0">
                <a:latin typeface="Century Gothic"/>
                <a:cs typeface="Century Gothic"/>
              </a:rPr>
              <a:t> </a:t>
            </a:r>
            <a:r>
              <a:rPr sz="2000" spc="-5" dirty="0">
                <a:latin typeface="Century Gothic"/>
                <a:cs typeface="Century Gothic"/>
              </a:rPr>
              <a:t>and</a:t>
            </a:r>
            <a:r>
              <a:rPr sz="2000" dirty="0">
                <a:latin typeface="Century Gothic"/>
                <a:cs typeface="Century Gothic"/>
              </a:rPr>
              <a:t> </a:t>
            </a:r>
            <a:r>
              <a:rPr lang="en-US" sz="2000" b="1" spc="-5" dirty="0">
                <a:latin typeface="Century Gothic"/>
                <a:cs typeface="Century Gothic"/>
              </a:rPr>
              <a:t>hope</a:t>
            </a:r>
            <a:r>
              <a:rPr sz="2000" b="1" spc="-5" dirty="0">
                <a:latin typeface="Century Gothic"/>
                <a:cs typeface="Century Gothic"/>
              </a:rPr>
              <a:t>.</a:t>
            </a:r>
            <a:endParaRPr sz="2000" dirty="0">
              <a:latin typeface="Century Gothic"/>
              <a:cs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3740" y="490727"/>
            <a:ext cx="9144000" cy="513080"/>
          </a:xfrm>
          <a:prstGeom prst="rect">
            <a:avLst/>
          </a:prstGeom>
        </p:spPr>
        <p:txBody>
          <a:bodyPr vert="horz" wrap="square" lIns="0" tIns="12065" rIns="0" bIns="0" rtlCol="0">
            <a:spAutoFit/>
          </a:bodyPr>
          <a:lstStyle/>
          <a:p>
            <a:pPr marL="12700">
              <a:lnSpc>
                <a:spcPct val="100000"/>
              </a:lnSpc>
              <a:spcBef>
                <a:spcPts val="95"/>
              </a:spcBef>
            </a:pPr>
            <a:r>
              <a:rPr spc="-5" dirty="0">
                <a:solidFill>
                  <a:srgbClr val="009F93"/>
                </a:solidFill>
              </a:rPr>
              <a:t>Benefits of Investing in Students’ Mental</a:t>
            </a:r>
            <a:r>
              <a:rPr spc="10" dirty="0">
                <a:solidFill>
                  <a:srgbClr val="009F93"/>
                </a:solidFill>
              </a:rPr>
              <a:t> </a:t>
            </a:r>
            <a:r>
              <a:rPr spc="-5" dirty="0">
                <a:solidFill>
                  <a:srgbClr val="009F93"/>
                </a:solidFill>
              </a:rPr>
              <a:t>Health</a:t>
            </a:r>
          </a:p>
        </p:txBody>
      </p:sp>
      <p:sp>
        <p:nvSpPr>
          <p:cNvPr id="3" name="object 3"/>
          <p:cNvSpPr txBox="1"/>
          <p:nvPr/>
        </p:nvSpPr>
        <p:spPr>
          <a:xfrm>
            <a:off x="457200" y="2084324"/>
            <a:ext cx="10684827" cy="1305486"/>
          </a:xfrm>
          <a:prstGeom prst="rect">
            <a:avLst/>
          </a:prstGeom>
        </p:spPr>
        <p:txBody>
          <a:bodyPr vert="horz" wrap="square" lIns="0" tIns="12700" rIns="0" bIns="0" rtlCol="0">
            <a:spAutoFit/>
          </a:bodyPr>
          <a:lstStyle/>
          <a:p>
            <a:pPr marL="255270" marR="5080" indent="-243204" algn="just">
              <a:lnSpc>
                <a:spcPct val="100000"/>
              </a:lnSpc>
              <a:spcBef>
                <a:spcPts val="100"/>
              </a:spcBef>
            </a:pPr>
            <a:r>
              <a:rPr sz="2800" b="1" spc="-5" dirty="0">
                <a:latin typeface="Century Gothic"/>
                <a:cs typeface="Century Gothic"/>
              </a:rPr>
              <a:t>“</a:t>
            </a:r>
            <a:r>
              <a:rPr sz="2800" b="1" i="1" spc="-5" dirty="0">
                <a:latin typeface="CenturyGothic-BoldItalic"/>
                <a:cs typeface="CenturyGothic-BoldItalic"/>
              </a:rPr>
              <a:t>Students who participate </a:t>
            </a:r>
            <a:r>
              <a:rPr sz="2800" b="1" i="1" dirty="0">
                <a:latin typeface="CenturyGothic-BoldItalic"/>
                <a:cs typeface="CenturyGothic-BoldItalic"/>
              </a:rPr>
              <a:t>in </a:t>
            </a:r>
            <a:r>
              <a:rPr sz="2800" b="1" i="1" spc="-5" dirty="0">
                <a:latin typeface="CenturyGothic-BoldItalic"/>
                <a:cs typeface="CenturyGothic-BoldItalic"/>
              </a:rPr>
              <a:t>campus counseling services  generally report improvement </a:t>
            </a:r>
            <a:r>
              <a:rPr sz="2800" b="1" i="1" dirty="0">
                <a:latin typeface="CenturyGothic-BoldItalic"/>
                <a:cs typeface="CenturyGothic-BoldItalic"/>
              </a:rPr>
              <a:t>in </a:t>
            </a:r>
            <a:r>
              <a:rPr sz="2800" b="1" i="1" spc="-5" dirty="0">
                <a:latin typeface="CenturyGothic-BoldItalic"/>
                <a:cs typeface="CenturyGothic-BoldItalic"/>
              </a:rPr>
              <a:t>their </a:t>
            </a:r>
            <a:r>
              <a:rPr sz="2800" b="1" i="1" dirty="0">
                <a:latin typeface="CenturyGothic-BoldItalic"/>
                <a:cs typeface="CenturyGothic-BoldItalic"/>
              </a:rPr>
              <a:t>mental </a:t>
            </a:r>
            <a:r>
              <a:rPr sz="2800" b="1" i="1" spc="-5" dirty="0">
                <a:latin typeface="CenturyGothic-BoldItalic"/>
                <a:cs typeface="CenturyGothic-BoldItalic"/>
              </a:rPr>
              <a:t>health or</a:t>
            </a:r>
            <a:r>
              <a:rPr lang="en-US" sz="2800" b="1" i="1" spc="-5" dirty="0">
                <a:latin typeface="CenturyGothic-BoldItalic"/>
                <a:cs typeface="CenturyGothic-BoldItalic"/>
              </a:rPr>
              <a:t> </a:t>
            </a:r>
            <a:r>
              <a:rPr sz="2800" b="1" i="1" spc="-5" dirty="0">
                <a:latin typeface="CenturyGothic-BoldItalic"/>
                <a:cs typeface="CenturyGothic-BoldItalic"/>
              </a:rPr>
              <a:t>attendance problem, and </a:t>
            </a:r>
            <a:r>
              <a:rPr sz="2800" b="1" i="1" dirty="0">
                <a:latin typeface="CenturyGothic-BoldItalic"/>
                <a:cs typeface="CenturyGothic-BoldItalic"/>
              </a:rPr>
              <a:t>they </a:t>
            </a:r>
            <a:r>
              <a:rPr sz="2800" b="1" i="1" spc="-5" dirty="0">
                <a:latin typeface="CenturyGothic-BoldItalic"/>
                <a:cs typeface="CenturyGothic-BoldItalic"/>
              </a:rPr>
              <a:t>report higher satisfaction</a:t>
            </a:r>
            <a:r>
              <a:rPr lang="en-US" sz="2800" b="1" i="1" spc="-5" dirty="0">
                <a:latin typeface="CenturyGothic-BoldItalic"/>
                <a:cs typeface="CenturyGothic-BoldItalic"/>
              </a:rPr>
              <a:t> </a:t>
            </a:r>
            <a:r>
              <a:rPr sz="2800" b="1" i="1" dirty="0">
                <a:latin typeface="CenturyGothic-BoldItalic"/>
                <a:cs typeface="CenturyGothic-BoldItalic"/>
              </a:rPr>
              <a:t>with </a:t>
            </a:r>
            <a:r>
              <a:rPr sz="2800" b="1" i="1" spc="-5" dirty="0">
                <a:latin typeface="CenturyGothic-BoldItalic"/>
                <a:cs typeface="CenturyGothic-BoldItalic"/>
              </a:rPr>
              <a:t>their quality of</a:t>
            </a:r>
            <a:r>
              <a:rPr sz="2800" b="1" i="1" spc="-15" dirty="0">
                <a:latin typeface="CenturyGothic-BoldItalic"/>
                <a:cs typeface="CenturyGothic-BoldItalic"/>
              </a:rPr>
              <a:t> </a:t>
            </a:r>
            <a:r>
              <a:rPr sz="2800" b="1" i="1" dirty="0">
                <a:latin typeface="CenturyGothic-BoldItalic"/>
                <a:cs typeface="CenturyGothic-BoldItalic"/>
              </a:rPr>
              <a:t>life.”</a:t>
            </a:r>
            <a:endParaRPr sz="2800" dirty="0">
              <a:latin typeface="CenturyGothic-BoldItalic"/>
              <a:cs typeface="CenturyGothic-BoldItalic"/>
            </a:endParaRPr>
          </a:p>
        </p:txBody>
      </p:sp>
      <p:sp>
        <p:nvSpPr>
          <p:cNvPr id="4" name="object 4"/>
          <p:cNvSpPr txBox="1"/>
          <p:nvPr/>
        </p:nvSpPr>
        <p:spPr>
          <a:xfrm>
            <a:off x="823053" y="4899129"/>
            <a:ext cx="5528310" cy="452755"/>
          </a:xfrm>
          <a:prstGeom prst="rect">
            <a:avLst/>
          </a:prstGeom>
        </p:spPr>
        <p:txBody>
          <a:bodyPr vert="horz" wrap="square" lIns="0" tIns="12700" rIns="0" bIns="0" rtlCol="0">
            <a:spAutoFit/>
          </a:bodyPr>
          <a:lstStyle/>
          <a:p>
            <a:pPr marL="12700">
              <a:lnSpc>
                <a:spcPct val="100000"/>
              </a:lnSpc>
              <a:spcBef>
                <a:spcPts val="100"/>
              </a:spcBef>
            </a:pPr>
            <a:r>
              <a:rPr sz="2800" i="1" spc="-5" dirty="0">
                <a:latin typeface="Century Gothic"/>
                <a:cs typeface="Century Gothic"/>
              </a:rPr>
              <a:t>-Kognito White Paper, </a:t>
            </a:r>
            <a:r>
              <a:rPr sz="2800" i="1" dirty="0">
                <a:latin typeface="Century Gothic"/>
                <a:cs typeface="Century Gothic"/>
              </a:rPr>
              <a:t>May</a:t>
            </a:r>
            <a:r>
              <a:rPr sz="2800" i="1" spc="-10" dirty="0">
                <a:latin typeface="Century Gothic"/>
                <a:cs typeface="Century Gothic"/>
              </a:rPr>
              <a:t> </a:t>
            </a:r>
            <a:r>
              <a:rPr sz="2800" i="1" dirty="0">
                <a:latin typeface="Century Gothic"/>
                <a:cs typeface="Century Gothic"/>
              </a:rPr>
              <a:t>2015</a:t>
            </a:r>
            <a:endParaRPr sz="2800">
              <a:latin typeface="Century Gothic"/>
              <a:cs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35177"/>
            <a:ext cx="5337175" cy="513080"/>
          </a:xfrm>
          <a:prstGeom prst="rect">
            <a:avLst/>
          </a:prstGeom>
        </p:spPr>
        <p:txBody>
          <a:bodyPr vert="horz" wrap="square" lIns="0" tIns="12065" rIns="0" bIns="0" rtlCol="0">
            <a:spAutoFit/>
          </a:bodyPr>
          <a:lstStyle/>
          <a:p>
            <a:pPr marL="12700">
              <a:lnSpc>
                <a:spcPct val="100000"/>
              </a:lnSpc>
              <a:spcBef>
                <a:spcPts val="95"/>
              </a:spcBef>
            </a:pPr>
            <a:r>
              <a:rPr lang="en-US" spc="-5" dirty="0">
                <a:solidFill>
                  <a:srgbClr val="028579"/>
                </a:solidFill>
              </a:rPr>
              <a:t>Why refer?</a:t>
            </a:r>
            <a:endParaRPr spc="-5" dirty="0">
              <a:solidFill>
                <a:srgbClr val="028579"/>
              </a:solidFill>
            </a:endParaRPr>
          </a:p>
        </p:txBody>
      </p:sp>
      <p:sp>
        <p:nvSpPr>
          <p:cNvPr id="3" name="object 3"/>
          <p:cNvSpPr txBox="1"/>
          <p:nvPr/>
        </p:nvSpPr>
        <p:spPr>
          <a:xfrm>
            <a:off x="916939" y="1263345"/>
            <a:ext cx="9179560" cy="2548775"/>
          </a:xfrm>
          <a:prstGeom prst="rect">
            <a:avLst/>
          </a:prstGeom>
        </p:spPr>
        <p:txBody>
          <a:bodyPr vert="horz" wrap="square" lIns="0" tIns="73025" rIns="0" bIns="0" rtlCol="0">
            <a:spAutoFit/>
          </a:bodyPr>
          <a:lstStyle/>
          <a:p>
            <a:pPr marL="12700">
              <a:lnSpc>
                <a:spcPct val="100000"/>
              </a:lnSpc>
              <a:spcBef>
                <a:spcPts val="575"/>
              </a:spcBef>
            </a:pPr>
            <a:r>
              <a:rPr sz="2000" b="1" spc="-5" dirty="0">
                <a:latin typeface="Century Gothic"/>
                <a:cs typeface="Century Gothic"/>
              </a:rPr>
              <a:t>Distressed</a:t>
            </a:r>
            <a:r>
              <a:rPr sz="2000" b="1" spc="-15" dirty="0">
                <a:latin typeface="Century Gothic"/>
                <a:cs typeface="Century Gothic"/>
              </a:rPr>
              <a:t> </a:t>
            </a:r>
            <a:r>
              <a:rPr sz="2000" b="1" spc="-5" dirty="0">
                <a:latin typeface="Century Gothic"/>
                <a:cs typeface="Century Gothic"/>
              </a:rPr>
              <a:t>Students</a:t>
            </a:r>
            <a:endParaRPr sz="2000" dirty="0">
              <a:latin typeface="Century Gothic"/>
              <a:cs typeface="Century Gothic"/>
            </a:endParaRPr>
          </a:p>
          <a:p>
            <a:pPr marL="355600" marR="308610" indent="-342900">
              <a:lnSpc>
                <a:spcPct val="100000"/>
              </a:lnSpc>
              <a:spcBef>
                <a:spcPts val="470"/>
              </a:spcBef>
              <a:buChar char="·"/>
              <a:tabLst>
                <a:tab pos="354965" algn="l"/>
                <a:tab pos="355600" algn="l"/>
              </a:tabLst>
            </a:pPr>
            <a:r>
              <a:rPr lang="en-US" sz="2000" spc="-5" dirty="0">
                <a:latin typeface="Century Gothic"/>
                <a:cs typeface="Century Gothic"/>
              </a:rPr>
              <a:t>Students </a:t>
            </a:r>
            <a:r>
              <a:rPr sz="2000" spc="-5" dirty="0">
                <a:latin typeface="Century Gothic"/>
                <a:cs typeface="Century Gothic"/>
              </a:rPr>
              <a:t>who are experiencing emotional or psychological  problems that are interfering with their ability to</a:t>
            </a:r>
            <a:r>
              <a:rPr sz="2000" spc="5" dirty="0">
                <a:latin typeface="Century Gothic"/>
                <a:cs typeface="Century Gothic"/>
              </a:rPr>
              <a:t> </a:t>
            </a:r>
            <a:r>
              <a:rPr sz="2000" spc="-5" dirty="0">
                <a:latin typeface="Century Gothic"/>
                <a:cs typeface="Century Gothic"/>
              </a:rPr>
              <a:t>learn</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sz="2000" spc="-5" dirty="0">
                <a:latin typeface="Century Gothic"/>
                <a:cs typeface="Century Gothic"/>
              </a:rPr>
              <a:t>College transition is naturally a stressful time</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sz="2000" spc="-5" dirty="0">
                <a:latin typeface="Century Gothic"/>
                <a:cs typeface="Century Gothic"/>
              </a:rPr>
              <a:t>More students coming to college with emotional or mental health</a:t>
            </a:r>
            <a:r>
              <a:rPr sz="2000" spc="65" dirty="0">
                <a:latin typeface="Century Gothic"/>
                <a:cs typeface="Century Gothic"/>
              </a:rPr>
              <a:t> </a:t>
            </a:r>
            <a:r>
              <a:rPr sz="2000" spc="-5" dirty="0">
                <a:latin typeface="Century Gothic"/>
                <a:cs typeface="Century Gothic"/>
              </a:rPr>
              <a:t>issues</a:t>
            </a:r>
            <a:endParaRPr lang="en-US" sz="2000" spc="-5" dirty="0">
              <a:latin typeface="Century Gothic"/>
              <a:cs typeface="Century Gothic"/>
            </a:endParaRPr>
          </a:p>
          <a:p>
            <a:pPr marL="355600" indent="-342900">
              <a:lnSpc>
                <a:spcPct val="100000"/>
              </a:lnSpc>
              <a:spcBef>
                <a:spcPts val="480"/>
              </a:spcBef>
              <a:buChar char="·"/>
              <a:tabLst>
                <a:tab pos="354965" algn="l"/>
                <a:tab pos="355600" algn="l"/>
              </a:tabLst>
            </a:pPr>
            <a:r>
              <a:rPr lang="en-US" sz="2000" spc="-5" dirty="0">
                <a:latin typeface="Century Gothic"/>
                <a:cs typeface="Century Gothic"/>
              </a:rPr>
              <a:t>Many of our students are 1</a:t>
            </a:r>
            <a:r>
              <a:rPr lang="en-US" sz="2000" spc="-5" baseline="30000" dirty="0">
                <a:latin typeface="Century Gothic"/>
                <a:cs typeface="Century Gothic"/>
              </a:rPr>
              <a:t>st</a:t>
            </a:r>
            <a:r>
              <a:rPr lang="en-US" sz="2000" spc="-5" dirty="0">
                <a:latin typeface="Century Gothic"/>
                <a:cs typeface="Century Gothic"/>
              </a:rPr>
              <a:t> generation college students</a:t>
            </a:r>
          </a:p>
          <a:p>
            <a:pPr marL="355600" indent="-342900">
              <a:lnSpc>
                <a:spcPct val="100000"/>
              </a:lnSpc>
              <a:spcBef>
                <a:spcPts val="480"/>
              </a:spcBef>
              <a:buChar char="·"/>
              <a:tabLst>
                <a:tab pos="354965" algn="l"/>
                <a:tab pos="355600" algn="l"/>
              </a:tabLst>
            </a:pPr>
            <a:r>
              <a:rPr lang="en-US" sz="2000" spc="-5" dirty="0">
                <a:latin typeface="Century Gothic"/>
                <a:cs typeface="Century Gothic"/>
              </a:rPr>
              <a:t>Many of our students are impacted by trauma</a:t>
            </a:r>
            <a:endParaRPr sz="2000" dirty="0">
              <a:latin typeface="Century Gothic"/>
              <a:cs typeface="Century Gothic"/>
            </a:endParaRPr>
          </a:p>
        </p:txBody>
      </p:sp>
      <p:sp>
        <p:nvSpPr>
          <p:cNvPr id="11" name="object 11"/>
          <p:cNvSpPr/>
          <p:nvPr/>
        </p:nvSpPr>
        <p:spPr>
          <a:xfrm>
            <a:off x="3048000" y="4390877"/>
            <a:ext cx="5401055" cy="190225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425538" y="162296"/>
            <a:ext cx="2846070" cy="695982"/>
          </a:xfrm>
          <a:prstGeom prst="rect">
            <a:avLst/>
          </a:prstGeom>
        </p:spPr>
        <p:txBody>
          <a:bodyPr vert="horz" wrap="square" lIns="0" tIns="8467" rIns="0" bIns="0" rtlCol="0">
            <a:spAutoFit/>
          </a:bodyPr>
          <a:lstStyle/>
          <a:p>
            <a:pPr marL="8467">
              <a:spcBef>
                <a:spcPts val="67"/>
              </a:spcBef>
            </a:pPr>
            <a:r>
              <a:rPr lang="en-US" sz="4467" spc="217" dirty="0">
                <a:solidFill>
                  <a:srgbClr val="D58161"/>
                </a:solidFill>
              </a:rPr>
              <a:t>Your Role</a:t>
            </a:r>
            <a:endParaRPr sz="4367" dirty="0"/>
          </a:p>
        </p:txBody>
      </p:sp>
      <p:sp>
        <p:nvSpPr>
          <p:cNvPr id="4" name="object 4"/>
          <p:cNvSpPr txBox="1"/>
          <p:nvPr/>
        </p:nvSpPr>
        <p:spPr>
          <a:xfrm>
            <a:off x="4419600" y="858278"/>
            <a:ext cx="7792192" cy="5673775"/>
          </a:xfrm>
          <a:prstGeom prst="rect">
            <a:avLst/>
          </a:prstGeom>
        </p:spPr>
        <p:txBody>
          <a:bodyPr vert="horz" wrap="square" lIns="0" tIns="10583" rIns="0" bIns="0" rtlCol="0">
            <a:spAutoFit/>
          </a:bodyPr>
          <a:lstStyle/>
          <a:p>
            <a:r>
              <a:rPr lang="en-US" sz="1600" dirty="0"/>
              <a:t>A student’s behavior, especially if it is inconsistent with your previous observations, could well constitute an inarticulate attempt to draw attention to them.  While asking about a student’s emotional well-being or confronting problematic behavior can be risky or seem intrusive</a:t>
            </a:r>
            <a:r>
              <a:rPr lang="en-US" sz="1600" u="sng" dirty="0"/>
              <a:t>, it is better to risk offending the student through a thoughtful intervention than fail to respond to distressed (and distressing) behavior. </a:t>
            </a:r>
            <a:r>
              <a:rPr lang="en-US" sz="1600" dirty="0"/>
              <a:t>You are often perceived as the first point of contact in obtaining advice and support.</a:t>
            </a:r>
          </a:p>
          <a:p>
            <a:endParaRPr lang="en-US" sz="1600" dirty="0"/>
          </a:p>
          <a:p>
            <a:r>
              <a:rPr lang="en-US" sz="1600" dirty="0"/>
              <a:t>Some strategies that might prove helpful:</a:t>
            </a:r>
          </a:p>
          <a:p>
            <a:r>
              <a:rPr lang="en-US" sz="1600" dirty="0"/>
              <a:t> </a:t>
            </a:r>
          </a:p>
          <a:p>
            <a:pPr marL="285750" lvl="0" indent="-285750">
              <a:buFont typeface="Arial" panose="020B0604020202020204" pitchFamily="34" charset="0"/>
              <a:buChar char="•"/>
            </a:pPr>
            <a:r>
              <a:rPr lang="en-US" sz="1600" dirty="0"/>
              <a:t>Personally model the behaviors students are expected to exhibit.</a:t>
            </a:r>
          </a:p>
          <a:p>
            <a:pPr marL="285750" indent="-285750">
              <a:buFont typeface="Arial" panose="020B0604020202020204" pitchFamily="34" charset="0"/>
              <a:buChar char="•"/>
            </a:pPr>
            <a:r>
              <a:rPr lang="en-US" sz="1600" dirty="0"/>
              <a:t>Hold students accountable for their actions.</a:t>
            </a:r>
          </a:p>
          <a:p>
            <a:pPr marL="285750" lvl="0" indent="-285750">
              <a:buFont typeface="Arial" panose="020B0604020202020204" pitchFamily="34" charset="0"/>
              <a:buChar char="•"/>
            </a:pPr>
            <a:r>
              <a:rPr lang="en-US" sz="1600" dirty="0"/>
              <a:t>Talk to the student of concern in private.</a:t>
            </a:r>
          </a:p>
          <a:p>
            <a:pPr marL="285750" lvl="0" indent="-285750">
              <a:buFont typeface="Arial" panose="020B0604020202020204" pitchFamily="34" charset="0"/>
              <a:buChar char="•"/>
            </a:pPr>
            <a:r>
              <a:rPr lang="en-US" sz="1600" dirty="0"/>
              <a:t>Express empathy. </a:t>
            </a:r>
          </a:p>
          <a:p>
            <a:pPr marL="285750" lvl="0" indent="-285750">
              <a:buFont typeface="Arial" panose="020B0604020202020204" pitchFamily="34" charset="0"/>
              <a:buChar char="•"/>
            </a:pPr>
            <a:r>
              <a:rPr lang="en-US" sz="1600" dirty="0"/>
              <a:t>Take a moment to care for your self when you need to (modeling)</a:t>
            </a:r>
          </a:p>
          <a:p>
            <a:pPr marL="285750" lvl="0" indent="-285750">
              <a:buFont typeface="Arial" panose="020B0604020202020204" pitchFamily="34" charset="0"/>
              <a:buChar char="•"/>
            </a:pPr>
            <a:r>
              <a:rPr lang="en-US" sz="1600" dirty="0"/>
              <a:t>Convey presence and understanding through body language and active listening.</a:t>
            </a:r>
          </a:p>
          <a:p>
            <a:pPr marL="285750" lvl="0" indent="-285750">
              <a:buFont typeface="Arial" panose="020B0604020202020204" pitchFamily="34" charset="0"/>
              <a:buChar char="•"/>
            </a:pPr>
            <a:r>
              <a:rPr lang="en-US" sz="1600" dirty="0"/>
              <a:t>Be as specific as possible in stating your observations and reason for any concern(s).</a:t>
            </a:r>
          </a:p>
          <a:p>
            <a:pPr marL="285750" lvl="0" indent="-285750">
              <a:buFont typeface="Arial" panose="020B0604020202020204" pitchFamily="34" charset="0"/>
              <a:buChar char="•"/>
            </a:pPr>
            <a:r>
              <a:rPr lang="en-US" sz="1600" dirty="0"/>
              <a:t>Listen carefully to everything the student says.</a:t>
            </a:r>
          </a:p>
          <a:p>
            <a:pPr marL="285750" lvl="0" indent="-285750">
              <a:buFont typeface="Arial" panose="020B0604020202020204" pitchFamily="34" charset="0"/>
              <a:buChar char="•"/>
            </a:pPr>
            <a:r>
              <a:rPr lang="en-US" sz="1600" dirty="0"/>
              <a:t>Repeat the essence of what the student has told you so your attempts to understand are communicated.</a:t>
            </a:r>
          </a:p>
          <a:p>
            <a:pPr marL="285750" lvl="0" indent="-285750">
              <a:buFont typeface="Arial" panose="020B0604020202020204" pitchFamily="34" charset="0"/>
              <a:buChar char="•"/>
            </a:pPr>
            <a:r>
              <a:rPr lang="en-US" sz="1600" dirty="0"/>
              <a:t>Avoid criticizing or sounding judgmental.</a:t>
            </a:r>
          </a:p>
          <a:p>
            <a:pPr marL="285750" lvl="0" indent="-285750">
              <a:buFont typeface="Arial" panose="020B0604020202020204" pitchFamily="34" charset="0"/>
              <a:buChar char="•"/>
            </a:pPr>
            <a:r>
              <a:rPr lang="en-US" sz="1600" dirty="0"/>
              <a:t>Consider Counseling Services as a resource and discuss referral information with the student. If the student resists referral and you remain uncomfortable with the situation, contact your Chair, supervisor or Counseling Services to discuss your concern.</a:t>
            </a:r>
          </a:p>
        </p:txBody>
      </p:sp>
      <p:grpSp>
        <p:nvGrpSpPr>
          <p:cNvPr id="5" name="object 5"/>
          <p:cNvGrpSpPr/>
          <p:nvPr/>
        </p:nvGrpSpPr>
        <p:grpSpPr>
          <a:xfrm>
            <a:off x="-1051" y="0"/>
            <a:ext cx="4344452" cy="6862233"/>
            <a:chOff x="-1578" y="0"/>
            <a:chExt cx="7289165" cy="10293350"/>
          </a:xfrm>
        </p:grpSpPr>
        <p:sp>
          <p:nvSpPr>
            <p:cNvPr id="6" name="object 6"/>
            <p:cNvSpPr/>
            <p:nvPr/>
          </p:nvSpPr>
          <p:spPr>
            <a:xfrm>
              <a:off x="-1578" y="0"/>
              <a:ext cx="6541134" cy="7845425"/>
            </a:xfrm>
            <a:custGeom>
              <a:avLst/>
              <a:gdLst/>
              <a:ahLst/>
              <a:cxnLst/>
              <a:rect l="l" t="t" r="r" b="b"/>
              <a:pathLst>
                <a:path w="6541134" h="7845425">
                  <a:moveTo>
                    <a:pt x="4336439" y="6750573"/>
                  </a:moveTo>
                  <a:lnTo>
                    <a:pt x="2041672" y="7802920"/>
                  </a:lnTo>
                  <a:lnTo>
                    <a:pt x="1948806" y="7817564"/>
                  </a:lnTo>
                  <a:lnTo>
                    <a:pt x="1897303" y="7813239"/>
                  </a:lnTo>
                  <a:lnTo>
                    <a:pt x="1714121" y="7841357"/>
                  </a:lnTo>
                  <a:lnTo>
                    <a:pt x="1663478" y="7836637"/>
                  </a:lnTo>
                  <a:lnTo>
                    <a:pt x="1618320" y="7843374"/>
                  </a:lnTo>
                  <a:lnTo>
                    <a:pt x="1568068" y="7838476"/>
                  </a:lnTo>
                  <a:lnTo>
                    <a:pt x="1523314" y="7845027"/>
                  </a:lnTo>
                  <a:lnTo>
                    <a:pt x="1423862" y="7834748"/>
                  </a:lnTo>
                  <a:lnTo>
                    <a:pt x="1379764" y="7840999"/>
                  </a:lnTo>
                  <a:lnTo>
                    <a:pt x="1184584" y="7818732"/>
                  </a:lnTo>
                  <a:lnTo>
                    <a:pt x="993543" y="7794567"/>
                  </a:lnTo>
                  <a:lnTo>
                    <a:pt x="941185" y="7776662"/>
                  </a:lnTo>
                  <a:lnTo>
                    <a:pt x="894414" y="7770167"/>
                  </a:lnTo>
                  <a:lnTo>
                    <a:pt x="842647" y="7751991"/>
                  </a:lnTo>
                  <a:lnTo>
                    <a:pt x="796480" y="7745220"/>
                  </a:lnTo>
                  <a:lnTo>
                    <a:pt x="694500" y="7708156"/>
                  </a:lnTo>
                  <a:lnTo>
                    <a:pt x="649289" y="7700945"/>
                  </a:lnTo>
                  <a:lnTo>
                    <a:pt x="599117" y="7682038"/>
                  </a:lnTo>
                  <a:lnTo>
                    <a:pt x="549283" y="7662976"/>
                  </a:lnTo>
                  <a:lnTo>
                    <a:pt x="499794" y="7643756"/>
                  </a:lnTo>
                  <a:lnTo>
                    <a:pt x="450658" y="7624374"/>
                  </a:lnTo>
                  <a:lnTo>
                    <a:pt x="401881" y="7604827"/>
                  </a:lnTo>
                  <a:lnTo>
                    <a:pt x="348175" y="7573569"/>
                  </a:lnTo>
                  <a:lnTo>
                    <a:pt x="300135" y="7553684"/>
                  </a:lnTo>
                  <a:lnTo>
                    <a:pt x="213138" y="7509750"/>
                  </a:lnTo>
                  <a:lnTo>
                    <a:pt x="132583" y="7476832"/>
                  </a:lnTo>
                  <a:lnTo>
                    <a:pt x="47874" y="7431848"/>
                  </a:lnTo>
                  <a:lnTo>
                    <a:pt x="0" y="7411887"/>
                  </a:lnTo>
                  <a:lnTo>
                    <a:pt x="1578" y="6142"/>
                  </a:lnTo>
                  <a:lnTo>
                    <a:pt x="5468566" y="0"/>
                  </a:lnTo>
                  <a:lnTo>
                    <a:pt x="5494729" y="29916"/>
                  </a:lnTo>
                  <a:lnTo>
                    <a:pt x="5524235" y="58301"/>
                  </a:lnTo>
                  <a:lnTo>
                    <a:pt x="5558473" y="98487"/>
                  </a:lnTo>
                  <a:lnTo>
                    <a:pt x="5586856" y="127386"/>
                  </a:lnTo>
                  <a:lnTo>
                    <a:pt x="5619974" y="168085"/>
                  </a:lnTo>
                  <a:lnTo>
                    <a:pt x="5647242" y="197496"/>
                  </a:lnTo>
                  <a:lnTo>
                    <a:pt x="5679248" y="238705"/>
                  </a:lnTo>
                  <a:lnTo>
                    <a:pt x="5705407" y="268624"/>
                  </a:lnTo>
                  <a:lnTo>
                    <a:pt x="5736308" y="310340"/>
                  </a:lnTo>
                  <a:lnTo>
                    <a:pt x="5761366" y="340765"/>
                  </a:lnTo>
                  <a:lnTo>
                    <a:pt x="5791169" y="382984"/>
                  </a:lnTo>
                  <a:lnTo>
                    <a:pt x="5815132" y="413910"/>
                  </a:lnTo>
                  <a:lnTo>
                    <a:pt x="5843844" y="456630"/>
                  </a:lnTo>
                  <a:lnTo>
                    <a:pt x="5866720" y="488055"/>
                  </a:lnTo>
                  <a:lnTo>
                    <a:pt x="5894348" y="531272"/>
                  </a:lnTo>
                  <a:lnTo>
                    <a:pt x="5916143" y="563192"/>
                  </a:lnTo>
                  <a:lnTo>
                    <a:pt x="5942695" y="606903"/>
                  </a:lnTo>
                  <a:lnTo>
                    <a:pt x="5963417" y="639316"/>
                  </a:lnTo>
                  <a:lnTo>
                    <a:pt x="5983604" y="671973"/>
                  </a:lnTo>
                  <a:lnTo>
                    <a:pt x="6008554" y="716418"/>
                  </a:lnTo>
                  <a:lnTo>
                    <a:pt x="6027679" y="749563"/>
                  </a:lnTo>
                  <a:lnTo>
                    <a:pt x="6051569" y="794494"/>
                  </a:lnTo>
                  <a:lnTo>
                    <a:pt x="6069639" y="828123"/>
                  </a:lnTo>
                  <a:lnTo>
                    <a:pt x="6092477" y="873537"/>
                  </a:lnTo>
                  <a:lnTo>
                    <a:pt x="6109498" y="907647"/>
                  </a:lnTo>
                  <a:lnTo>
                    <a:pt x="6131290" y="953540"/>
                  </a:lnTo>
                  <a:lnTo>
                    <a:pt x="6147270" y="988127"/>
                  </a:lnTo>
                  <a:lnTo>
                    <a:pt x="6168025" y="1034496"/>
                  </a:lnTo>
                  <a:lnTo>
                    <a:pt x="6182969" y="1069558"/>
                  </a:lnTo>
                  <a:lnTo>
                    <a:pt x="6202693" y="1116400"/>
                  </a:lnTo>
                  <a:lnTo>
                    <a:pt x="6216610" y="1151933"/>
                  </a:lnTo>
                  <a:lnTo>
                    <a:pt x="6235310" y="1199244"/>
                  </a:lnTo>
                  <a:lnTo>
                    <a:pt x="6248207" y="1235245"/>
                  </a:lnTo>
                  <a:lnTo>
                    <a:pt x="6265890" y="1283023"/>
                  </a:lnTo>
                  <a:lnTo>
                    <a:pt x="6277773" y="1319489"/>
                  </a:lnTo>
                  <a:lnTo>
                    <a:pt x="6294446" y="1367730"/>
                  </a:lnTo>
                  <a:lnTo>
                    <a:pt x="6305323" y="1404657"/>
                  </a:lnTo>
                  <a:lnTo>
                    <a:pt x="6320994" y="1453357"/>
                  </a:lnTo>
                  <a:lnTo>
                    <a:pt x="6330871" y="1490743"/>
                  </a:lnTo>
                  <a:lnTo>
                    <a:pt x="6345546" y="1539900"/>
                  </a:lnTo>
                  <a:lnTo>
                    <a:pt x="6359725" y="1589285"/>
                  </a:lnTo>
                  <a:lnTo>
                    <a:pt x="6368117" y="1627352"/>
                  </a:lnTo>
                  <a:lnTo>
                    <a:pt x="6381311" y="1677188"/>
                  </a:lnTo>
                  <a:lnTo>
                    <a:pt x="6394016" y="1727249"/>
                  </a:lnTo>
                  <a:lnTo>
                    <a:pt x="6400938" y="1765990"/>
                  </a:lnTo>
                  <a:lnTo>
                    <a:pt x="6412667" y="1816498"/>
                  </a:lnTo>
                  <a:lnTo>
                    <a:pt x="6423912" y="1867228"/>
                  </a:lnTo>
                  <a:lnTo>
                    <a:pt x="6429380" y="1906635"/>
                  </a:lnTo>
                  <a:lnTo>
                    <a:pt x="6439661" y="1957808"/>
                  </a:lnTo>
                  <a:lnTo>
                    <a:pt x="6449463" y="2009200"/>
                  </a:lnTo>
                  <a:lnTo>
                    <a:pt x="6458787" y="2060811"/>
                  </a:lnTo>
                  <a:lnTo>
                    <a:pt x="6467635" y="2112640"/>
                  </a:lnTo>
                  <a:lnTo>
                    <a:pt x="6470715" y="2153143"/>
                  </a:lnTo>
                  <a:lnTo>
                    <a:pt x="6478617" y="2205406"/>
                  </a:lnTo>
                  <a:lnTo>
                    <a:pt x="6486048" y="2257885"/>
                  </a:lnTo>
                  <a:lnTo>
                    <a:pt x="6493010" y="2310579"/>
                  </a:lnTo>
                  <a:lnTo>
                    <a:pt x="6499506" y="2363488"/>
                  </a:lnTo>
                  <a:lnTo>
                    <a:pt x="6505536" y="2416609"/>
                  </a:lnTo>
                  <a:lnTo>
                    <a:pt x="6511102" y="2469944"/>
                  </a:lnTo>
                  <a:lnTo>
                    <a:pt x="6516207" y="2523490"/>
                  </a:lnTo>
                  <a:lnTo>
                    <a:pt x="6520852" y="2577246"/>
                  </a:lnTo>
                  <a:lnTo>
                    <a:pt x="6525039" y="2631214"/>
                  </a:lnTo>
                  <a:lnTo>
                    <a:pt x="6529870" y="2684885"/>
                  </a:lnTo>
                  <a:lnTo>
                    <a:pt x="6534182" y="2738794"/>
                  </a:lnTo>
                  <a:lnTo>
                    <a:pt x="6537980" y="2792940"/>
                  </a:lnTo>
                  <a:lnTo>
                    <a:pt x="6535976" y="2835774"/>
                  </a:lnTo>
                  <a:lnTo>
                    <a:pt x="6538763" y="2890383"/>
                  </a:lnTo>
                  <a:lnTo>
                    <a:pt x="6541054" y="2945219"/>
                  </a:lnTo>
                  <a:lnTo>
                    <a:pt x="6537559" y="2988737"/>
                  </a:lnTo>
                  <a:lnTo>
                    <a:pt x="6538873" y="3044021"/>
                  </a:lnTo>
                  <a:lnTo>
                    <a:pt x="6539708" y="3099526"/>
                  </a:lnTo>
                  <a:lnTo>
                    <a:pt x="6534774" y="3143703"/>
                  </a:lnTo>
                  <a:lnTo>
                    <a:pt x="6534666" y="3199640"/>
                  </a:lnTo>
                  <a:lnTo>
                    <a:pt x="6528801" y="3244244"/>
                  </a:lnTo>
                  <a:lnTo>
                    <a:pt x="6527774" y="3300603"/>
                  </a:lnTo>
                  <a:lnTo>
                    <a:pt x="6521002" y="3345624"/>
                  </a:lnTo>
                  <a:lnTo>
                    <a:pt x="6519077" y="3402393"/>
                  </a:lnTo>
                  <a:lnTo>
                    <a:pt x="6511420" y="3447820"/>
                  </a:lnTo>
                  <a:lnTo>
                    <a:pt x="6508622" y="3504990"/>
                  </a:lnTo>
                  <a:lnTo>
                    <a:pt x="6500102" y="3550812"/>
                  </a:lnTo>
                  <a:lnTo>
                    <a:pt x="6491159" y="3596828"/>
                  </a:lnTo>
                  <a:lnTo>
                    <a:pt x="6487093" y="3654580"/>
                  </a:lnTo>
                  <a:lnTo>
                    <a:pt x="6477323" y="3700976"/>
                  </a:lnTo>
                  <a:lnTo>
                    <a:pt x="6467146" y="3747558"/>
                  </a:lnTo>
                  <a:lnTo>
                    <a:pt x="6461864" y="3805867"/>
                  </a:lnTo>
                  <a:lnTo>
                    <a:pt x="6450894" y="3852813"/>
                  </a:lnTo>
                  <a:lnTo>
                    <a:pt x="6439535" y="3899937"/>
                  </a:lnTo>
                  <a:lnTo>
                    <a:pt x="6427794" y="3947237"/>
                  </a:lnTo>
                  <a:lnTo>
                    <a:pt x="6415675" y="3994709"/>
                  </a:lnTo>
                  <a:lnTo>
                    <a:pt x="6403186" y="4042352"/>
                  </a:lnTo>
                  <a:lnTo>
                    <a:pt x="6390331" y="4090163"/>
                  </a:lnTo>
                  <a:lnTo>
                    <a:pt x="6377116" y="4138138"/>
                  </a:lnTo>
                  <a:lnTo>
                    <a:pt x="6363546" y="4186276"/>
                  </a:lnTo>
                  <a:lnTo>
                    <a:pt x="6349629" y="4234573"/>
                  </a:lnTo>
                  <a:lnTo>
                    <a:pt x="6335368" y="4283028"/>
                  </a:lnTo>
                  <a:lnTo>
                    <a:pt x="6320771" y="4331638"/>
                  </a:lnTo>
                  <a:lnTo>
                    <a:pt x="6305842" y="4380399"/>
                  </a:lnTo>
                  <a:lnTo>
                    <a:pt x="6290588" y="4429310"/>
                  </a:lnTo>
                  <a:lnTo>
                    <a:pt x="6275014" y="4478367"/>
                  </a:lnTo>
                  <a:lnTo>
                    <a:pt x="6253832" y="4516024"/>
                  </a:lnTo>
                  <a:lnTo>
                    <a:pt x="6237635" y="4565367"/>
                  </a:lnTo>
                  <a:lnTo>
                    <a:pt x="6204338" y="4664467"/>
                  </a:lnTo>
                  <a:lnTo>
                    <a:pt x="6181956" y="4702675"/>
                  </a:lnTo>
                  <a:lnTo>
                    <a:pt x="6164582" y="4752557"/>
                  </a:lnTo>
                  <a:lnTo>
                    <a:pt x="6141634" y="4791024"/>
                  </a:lnTo>
                  <a:lnTo>
                    <a:pt x="6123706" y="4841161"/>
                  </a:lnTo>
                  <a:lnTo>
                    <a:pt x="6100216" y="4879877"/>
                  </a:lnTo>
                  <a:lnTo>
                    <a:pt x="6081756" y="4930257"/>
                  </a:lnTo>
                  <a:lnTo>
                    <a:pt x="6057746" y="4969212"/>
                  </a:lnTo>
                  <a:lnTo>
                    <a:pt x="6038778" y="5019825"/>
                  </a:lnTo>
                  <a:lnTo>
                    <a:pt x="5964540" y="5137700"/>
                  </a:lnTo>
                  <a:lnTo>
                    <a:pt x="5944624" y="5188749"/>
                  </a:lnTo>
                  <a:lnTo>
                    <a:pt x="5815341" y="5387753"/>
                  </a:lnTo>
                  <a:lnTo>
                    <a:pt x="5681199" y="5588986"/>
                  </a:lnTo>
                  <a:lnTo>
                    <a:pt x="5648557" y="5617927"/>
                  </a:lnTo>
                  <a:lnTo>
                    <a:pt x="5593385" y="5699116"/>
                  </a:lnTo>
                  <a:lnTo>
                    <a:pt x="5560279" y="5728269"/>
                  </a:lnTo>
                  <a:lnTo>
                    <a:pt x="5504232" y="5809859"/>
                  </a:lnTo>
                  <a:lnTo>
                    <a:pt x="5470714" y="5839201"/>
                  </a:lnTo>
                  <a:lnTo>
                    <a:pt x="5442364" y="5880145"/>
                  </a:lnTo>
                  <a:lnTo>
                    <a:pt x="5374722" y="5939109"/>
                  </a:lnTo>
                  <a:lnTo>
                    <a:pt x="5346029" y="5980210"/>
                  </a:lnTo>
                  <a:lnTo>
                    <a:pt x="5277751" y="6039465"/>
                  </a:lnTo>
                  <a:lnTo>
                    <a:pt x="5248766" y="6080701"/>
                  </a:lnTo>
                  <a:lnTo>
                    <a:pt x="4971918" y="6319433"/>
                  </a:lnTo>
                  <a:lnTo>
                    <a:pt x="4931777" y="6337841"/>
                  </a:lnTo>
                  <a:lnTo>
                    <a:pt x="4861984" y="6397791"/>
                  </a:lnTo>
                  <a:lnTo>
                    <a:pt x="4821756" y="6416239"/>
                  </a:lnTo>
                  <a:lnTo>
                    <a:pt x="4751842" y="6476244"/>
                  </a:lnTo>
                  <a:lnTo>
                    <a:pt x="4716118" y="6492626"/>
                  </a:lnTo>
                  <a:lnTo>
                    <a:pt x="4685386" y="6520691"/>
                  </a:lnTo>
                  <a:lnTo>
                    <a:pt x="4649064" y="6537348"/>
                  </a:lnTo>
                  <a:lnTo>
                    <a:pt x="4580855" y="6582600"/>
                  </a:lnTo>
                  <a:lnTo>
                    <a:pt x="4479137" y="6657189"/>
                  </a:lnTo>
                  <a:lnTo>
                    <a:pt x="4441182" y="6674595"/>
                  </a:lnTo>
                  <a:lnTo>
                    <a:pt x="4408272" y="6703659"/>
                  </a:lnTo>
                  <a:lnTo>
                    <a:pt x="4369826" y="6721290"/>
                  </a:lnTo>
                  <a:lnTo>
                    <a:pt x="4336439" y="6750573"/>
                  </a:lnTo>
                  <a:close/>
                </a:path>
                <a:path w="6541134" h="7845425">
                  <a:moveTo>
                    <a:pt x="3999984" y="6960753"/>
                  </a:moveTo>
                  <a:lnTo>
                    <a:pt x="2270849" y="7753710"/>
                  </a:lnTo>
                  <a:lnTo>
                    <a:pt x="2083022" y="7783958"/>
                  </a:lnTo>
                  <a:lnTo>
                    <a:pt x="4297528" y="6768416"/>
                  </a:lnTo>
                  <a:lnTo>
                    <a:pt x="4263689" y="6797906"/>
                  </a:lnTo>
                  <a:lnTo>
                    <a:pt x="4224341" y="6815950"/>
                  </a:lnTo>
                  <a:lnTo>
                    <a:pt x="4190078" y="6845635"/>
                  </a:lnTo>
                  <a:lnTo>
                    <a:pt x="4110365" y="6882190"/>
                  </a:lnTo>
                  <a:lnTo>
                    <a:pt x="4075516" y="6912143"/>
                  </a:lnTo>
                  <a:lnTo>
                    <a:pt x="4035190" y="6930636"/>
                  </a:lnTo>
                  <a:lnTo>
                    <a:pt x="3999984" y="6960753"/>
                  </a:lnTo>
                  <a:close/>
                </a:path>
                <a:path w="6541134" h="7845425">
                  <a:moveTo>
                    <a:pt x="3846948" y="7058876"/>
                  </a:moveTo>
                  <a:lnTo>
                    <a:pt x="2407553" y="7718963"/>
                  </a:lnTo>
                  <a:lnTo>
                    <a:pt x="2312792" y="7734476"/>
                  </a:lnTo>
                  <a:lnTo>
                    <a:pt x="3959314" y="6979403"/>
                  </a:lnTo>
                  <a:lnTo>
                    <a:pt x="3923777" y="7009672"/>
                  </a:lnTo>
                  <a:lnTo>
                    <a:pt x="3882790" y="7028468"/>
                  </a:lnTo>
                  <a:lnTo>
                    <a:pt x="3846948" y="7058876"/>
                  </a:lnTo>
                  <a:close/>
                </a:path>
                <a:path w="6541134" h="7845425">
                  <a:moveTo>
                    <a:pt x="3728010" y="7127391"/>
                  </a:moveTo>
                  <a:lnTo>
                    <a:pt x="2497360" y="7691750"/>
                  </a:lnTo>
                  <a:lnTo>
                    <a:pt x="2449770" y="7699603"/>
                  </a:lnTo>
                  <a:lnTo>
                    <a:pt x="3764258" y="7096797"/>
                  </a:lnTo>
                  <a:lnTo>
                    <a:pt x="3728010" y="7127391"/>
                  </a:lnTo>
                  <a:close/>
                </a:path>
                <a:path w="6541134" h="7845425">
                  <a:moveTo>
                    <a:pt x="3607975" y="7196410"/>
                  </a:moveTo>
                  <a:lnTo>
                    <a:pt x="2587454" y="7664406"/>
                  </a:lnTo>
                  <a:lnTo>
                    <a:pt x="2539727" y="7672321"/>
                  </a:lnTo>
                  <a:lnTo>
                    <a:pt x="3644568" y="7165657"/>
                  </a:lnTo>
                  <a:lnTo>
                    <a:pt x="3607975" y="7196410"/>
                  </a:lnTo>
                  <a:close/>
                </a:path>
                <a:path w="6541134" h="7845425">
                  <a:moveTo>
                    <a:pt x="3487021" y="7265849"/>
                  </a:moveTo>
                  <a:lnTo>
                    <a:pt x="2720369" y="7617425"/>
                  </a:lnTo>
                  <a:lnTo>
                    <a:pt x="2672487" y="7625411"/>
                  </a:lnTo>
                  <a:lnTo>
                    <a:pt x="3523901" y="7234965"/>
                  </a:lnTo>
                  <a:lnTo>
                    <a:pt x="3487021" y="7265849"/>
                  </a:lnTo>
                  <a:close/>
                </a:path>
                <a:path w="6541134" h="7845425">
                  <a:moveTo>
                    <a:pt x="3280354" y="7374595"/>
                  </a:moveTo>
                  <a:lnTo>
                    <a:pt x="2939041" y="7531117"/>
                  </a:lnTo>
                  <a:lnTo>
                    <a:pt x="2891035" y="7539160"/>
                  </a:lnTo>
                  <a:lnTo>
                    <a:pt x="3317576" y="7343554"/>
                  </a:lnTo>
                  <a:lnTo>
                    <a:pt x="3280354" y="7374595"/>
                  </a:lnTo>
                  <a:close/>
                </a:path>
              </a:pathLst>
            </a:custGeom>
            <a:solidFill>
              <a:srgbClr val="D58161"/>
            </a:solidFill>
          </p:spPr>
          <p:txBody>
            <a:bodyPr wrap="square" lIns="0" tIns="0" rIns="0" bIns="0" rtlCol="0"/>
            <a:lstStyle/>
            <a:p>
              <a:endParaRPr sz="1200"/>
            </a:p>
          </p:txBody>
        </p:sp>
        <p:sp>
          <p:nvSpPr>
            <p:cNvPr id="7" name="object 7"/>
            <p:cNvSpPr/>
            <p:nvPr/>
          </p:nvSpPr>
          <p:spPr>
            <a:xfrm>
              <a:off x="323" y="2480"/>
              <a:ext cx="3874770" cy="6805930"/>
            </a:xfrm>
            <a:custGeom>
              <a:avLst/>
              <a:gdLst/>
              <a:ahLst/>
              <a:cxnLst/>
              <a:rect l="l" t="t" r="r" b="b"/>
              <a:pathLst>
                <a:path w="3874770" h="6805930">
                  <a:moveTo>
                    <a:pt x="2776262" y="8137"/>
                  </a:moveTo>
                  <a:lnTo>
                    <a:pt x="2927768" y="8581"/>
                  </a:lnTo>
                  <a:lnTo>
                    <a:pt x="2978122" y="54090"/>
                  </a:lnTo>
                  <a:lnTo>
                    <a:pt x="3016871" y="91286"/>
                  </a:lnTo>
                  <a:lnTo>
                    <a:pt x="3054483" y="129067"/>
                  </a:lnTo>
                  <a:lnTo>
                    <a:pt x="3090981" y="167421"/>
                  </a:lnTo>
                  <a:lnTo>
                    <a:pt x="3126388" y="206337"/>
                  </a:lnTo>
                  <a:lnTo>
                    <a:pt x="3166535" y="257095"/>
                  </a:lnTo>
                  <a:lnTo>
                    <a:pt x="3199828" y="297097"/>
                  </a:lnTo>
                  <a:lnTo>
                    <a:pt x="3232100" y="337625"/>
                  </a:lnTo>
                  <a:lnTo>
                    <a:pt x="3263373" y="378666"/>
                  </a:lnTo>
                  <a:lnTo>
                    <a:pt x="3293670" y="420209"/>
                  </a:lnTo>
                  <a:lnTo>
                    <a:pt x="3328823" y="473536"/>
                  </a:lnTo>
                  <a:lnTo>
                    <a:pt x="3357238" y="516046"/>
                  </a:lnTo>
                  <a:lnTo>
                    <a:pt x="3384747" y="559024"/>
                  </a:lnTo>
                  <a:lnTo>
                    <a:pt x="3411372" y="602455"/>
                  </a:lnTo>
                  <a:lnTo>
                    <a:pt x="3437136" y="646329"/>
                  </a:lnTo>
                  <a:lnTo>
                    <a:pt x="3462064" y="690633"/>
                  </a:lnTo>
                  <a:lnTo>
                    <a:pt x="3486177" y="735357"/>
                  </a:lnTo>
                  <a:lnTo>
                    <a:pt x="3509500" y="780487"/>
                  </a:lnTo>
                  <a:lnTo>
                    <a:pt x="3537862" y="837306"/>
                  </a:lnTo>
                  <a:lnTo>
                    <a:pt x="3559672" y="883214"/>
                  </a:lnTo>
                  <a:lnTo>
                    <a:pt x="3580759" y="929493"/>
                  </a:lnTo>
                  <a:lnTo>
                    <a:pt x="3601148" y="976132"/>
                  </a:lnTo>
                  <a:lnTo>
                    <a:pt x="3620861" y="1023118"/>
                  </a:lnTo>
                  <a:lnTo>
                    <a:pt x="3634114" y="1059146"/>
                  </a:lnTo>
                  <a:lnTo>
                    <a:pt x="3652545" y="1106791"/>
                  </a:lnTo>
                  <a:lnTo>
                    <a:pt x="3670369" y="1154749"/>
                  </a:lnTo>
                  <a:lnTo>
                    <a:pt x="3687610" y="1203006"/>
                  </a:lnTo>
                  <a:lnTo>
                    <a:pt x="3704291" y="1251552"/>
                  </a:lnTo>
                  <a:lnTo>
                    <a:pt x="3720435" y="1300373"/>
                  </a:lnTo>
                  <a:lnTo>
                    <a:pt x="3730257" y="1338166"/>
                  </a:lnTo>
                  <a:lnTo>
                    <a:pt x="3745395" y="1387504"/>
                  </a:lnTo>
                  <a:lnTo>
                    <a:pt x="3760066" y="1437084"/>
                  </a:lnTo>
                  <a:lnTo>
                    <a:pt x="3768483" y="1475598"/>
                  </a:lnTo>
                  <a:lnTo>
                    <a:pt x="3782288" y="1525623"/>
                  </a:lnTo>
                  <a:lnTo>
                    <a:pt x="3789885" y="1564559"/>
                  </a:lnTo>
                  <a:lnTo>
                    <a:pt x="3797106" y="1603689"/>
                  </a:lnTo>
                  <a:lnTo>
                    <a:pt x="3809783" y="1654293"/>
                  </a:lnTo>
                  <a:lnTo>
                    <a:pt x="3816323" y="1693774"/>
                  </a:lnTo>
                  <a:lnTo>
                    <a:pt x="3822556" y="1733411"/>
                  </a:lnTo>
                  <a:lnTo>
                    <a:pt x="3834314" y="1784489"/>
                  </a:lnTo>
                  <a:lnTo>
                    <a:pt x="3840003" y="1824406"/>
                  </a:lnTo>
                  <a:lnTo>
                    <a:pt x="3845456" y="1864445"/>
                  </a:lnTo>
                  <a:lnTo>
                    <a:pt x="3850694" y="1904594"/>
                  </a:lnTo>
                  <a:lnTo>
                    <a:pt x="3855741" y="1944842"/>
                  </a:lnTo>
                  <a:lnTo>
                    <a:pt x="3860621" y="1985176"/>
                  </a:lnTo>
                  <a:lnTo>
                    <a:pt x="3859547" y="2014290"/>
                  </a:lnTo>
                  <a:lnTo>
                    <a:pt x="3864160" y="2054761"/>
                  </a:lnTo>
                  <a:lnTo>
                    <a:pt x="3868674" y="2095282"/>
                  </a:lnTo>
                  <a:lnTo>
                    <a:pt x="3867304" y="2124549"/>
                  </a:lnTo>
                  <a:lnTo>
                    <a:pt x="3871691" y="2165136"/>
                  </a:lnTo>
                  <a:lnTo>
                    <a:pt x="3870239" y="2194445"/>
                  </a:lnTo>
                  <a:lnTo>
                    <a:pt x="3874590" y="2235051"/>
                  </a:lnTo>
                  <a:lnTo>
                    <a:pt x="3870409" y="2322888"/>
                  </a:lnTo>
                  <a:lnTo>
                    <a:pt x="3869156" y="2352094"/>
                  </a:lnTo>
                  <a:lnTo>
                    <a:pt x="3868013" y="2381244"/>
                  </a:lnTo>
                  <a:lnTo>
                    <a:pt x="3867002" y="2410326"/>
                  </a:lnTo>
                  <a:lnTo>
                    <a:pt x="3866146" y="2439329"/>
                  </a:lnTo>
                  <a:lnTo>
                    <a:pt x="3859660" y="2456945"/>
                  </a:lnTo>
                  <a:lnTo>
                    <a:pt x="3859184" y="2485752"/>
                  </a:lnTo>
                  <a:lnTo>
                    <a:pt x="3853124" y="2503150"/>
                  </a:lnTo>
                  <a:lnTo>
                    <a:pt x="3847311" y="2520420"/>
                  </a:lnTo>
                  <a:lnTo>
                    <a:pt x="3846794" y="2549248"/>
                  </a:lnTo>
                  <a:lnTo>
                    <a:pt x="3839811" y="2567121"/>
                  </a:lnTo>
                  <a:lnTo>
                    <a:pt x="3837982" y="2596624"/>
                  </a:lnTo>
                  <a:lnTo>
                    <a:pt x="3826561" y="2645340"/>
                  </a:lnTo>
                  <a:lnTo>
                    <a:pt x="3818364" y="2706680"/>
                  </a:lnTo>
                  <a:lnTo>
                    <a:pt x="3807494" y="2726552"/>
                  </a:lnTo>
                  <a:lnTo>
                    <a:pt x="3801794" y="2758045"/>
                  </a:lnTo>
                  <a:lnTo>
                    <a:pt x="3795459" y="2789865"/>
                  </a:lnTo>
                  <a:lnTo>
                    <a:pt x="3788491" y="2822011"/>
                  </a:lnTo>
                  <a:lnTo>
                    <a:pt x="3786702" y="2865774"/>
                  </a:lnTo>
                  <a:lnTo>
                    <a:pt x="3778478" y="2898566"/>
                  </a:lnTo>
                  <a:lnTo>
                    <a:pt x="3769629" y="2931679"/>
                  </a:lnTo>
                  <a:lnTo>
                    <a:pt x="3760159" y="2965112"/>
                  </a:lnTo>
                  <a:lnTo>
                    <a:pt x="3755878" y="3010156"/>
                  </a:lnTo>
                  <a:lnTo>
                    <a:pt x="3745173" y="3044224"/>
                  </a:lnTo>
                  <a:lnTo>
                    <a:pt x="3733855" y="3078607"/>
                  </a:lnTo>
                  <a:lnTo>
                    <a:pt x="3727734" y="3124598"/>
                  </a:lnTo>
                  <a:lnTo>
                    <a:pt x="3715198" y="3159607"/>
                  </a:lnTo>
                  <a:lnTo>
                    <a:pt x="3707865" y="3206222"/>
                  </a:lnTo>
                  <a:lnTo>
                    <a:pt x="3694122" y="3241852"/>
                  </a:lnTo>
                  <a:lnTo>
                    <a:pt x="3685587" y="3289084"/>
                  </a:lnTo>
                  <a:lnTo>
                    <a:pt x="3676456" y="3336623"/>
                  </a:lnTo>
                  <a:lnTo>
                    <a:pt x="3660923" y="3373174"/>
                  </a:lnTo>
                  <a:lnTo>
                    <a:pt x="3650607" y="3421322"/>
                  </a:lnTo>
                  <a:lnTo>
                    <a:pt x="3639703" y="3469773"/>
                  </a:lnTo>
                  <a:lnTo>
                    <a:pt x="3628213" y="3518526"/>
                  </a:lnTo>
                  <a:lnTo>
                    <a:pt x="3610333" y="3556284"/>
                  </a:lnTo>
                  <a:lnTo>
                    <a:pt x="3597680" y="3605634"/>
                  </a:lnTo>
                  <a:lnTo>
                    <a:pt x="3584450" y="3655281"/>
                  </a:lnTo>
                  <a:lnTo>
                    <a:pt x="3570646" y="3705223"/>
                  </a:lnTo>
                  <a:lnTo>
                    <a:pt x="3556271" y="3755460"/>
                  </a:lnTo>
                  <a:lnTo>
                    <a:pt x="3535518" y="3794695"/>
                  </a:lnTo>
                  <a:lnTo>
                    <a:pt x="3520007" y="3845515"/>
                  </a:lnTo>
                  <a:lnTo>
                    <a:pt x="3503933" y="3896625"/>
                  </a:lnTo>
                  <a:lnTo>
                    <a:pt x="3487298" y="3948023"/>
                  </a:lnTo>
                  <a:lnTo>
                    <a:pt x="3470105" y="3999708"/>
                  </a:lnTo>
                  <a:lnTo>
                    <a:pt x="3452358" y="4051679"/>
                  </a:lnTo>
                  <a:lnTo>
                    <a:pt x="3434058" y="4103933"/>
                  </a:lnTo>
                  <a:lnTo>
                    <a:pt x="3409400" y="4145176"/>
                  </a:lnTo>
                  <a:lnTo>
                    <a:pt x="3390004" y="4197995"/>
                  </a:lnTo>
                  <a:lnTo>
                    <a:pt x="3370064" y="4251093"/>
                  </a:lnTo>
                  <a:lnTo>
                    <a:pt x="3349582" y="4304469"/>
                  </a:lnTo>
                  <a:lnTo>
                    <a:pt x="3328563" y="4358123"/>
                  </a:lnTo>
                  <a:lnTo>
                    <a:pt x="3301199" y="4400758"/>
                  </a:lnTo>
                  <a:lnTo>
                    <a:pt x="3279110" y="4454961"/>
                  </a:lnTo>
                  <a:lnTo>
                    <a:pt x="3256492" y="4509436"/>
                  </a:lnTo>
                  <a:lnTo>
                    <a:pt x="3233346" y="4564183"/>
                  </a:lnTo>
                  <a:lnTo>
                    <a:pt x="3203867" y="4607906"/>
                  </a:lnTo>
                  <a:lnTo>
                    <a:pt x="3179675" y="4663191"/>
                  </a:lnTo>
                  <a:lnTo>
                    <a:pt x="3154963" y="4718743"/>
                  </a:lnTo>
                  <a:lnTo>
                    <a:pt x="3123927" y="4763266"/>
                  </a:lnTo>
                  <a:lnTo>
                    <a:pt x="3098186" y="4819348"/>
                  </a:lnTo>
                  <a:lnTo>
                    <a:pt x="3066126" y="4864398"/>
                  </a:lnTo>
                  <a:lnTo>
                    <a:pt x="3039366" y="4921003"/>
                  </a:lnTo>
                  <a:lnTo>
                    <a:pt x="2972716" y="5012404"/>
                  </a:lnTo>
                  <a:lnTo>
                    <a:pt x="2944449" y="5069785"/>
                  </a:lnTo>
                  <a:lnTo>
                    <a:pt x="2874809" y="5162724"/>
                  </a:lnTo>
                  <a:lnTo>
                    <a:pt x="2845060" y="5220867"/>
                  </a:lnTo>
                  <a:lnTo>
                    <a:pt x="2809013" y="5267967"/>
                  </a:lnTo>
                  <a:lnTo>
                    <a:pt x="2659995" y="5458853"/>
                  </a:lnTo>
                  <a:lnTo>
                    <a:pt x="2615739" y="5495894"/>
                  </a:lnTo>
                  <a:lnTo>
                    <a:pt x="2497573" y="5642351"/>
                  </a:lnTo>
                  <a:lnTo>
                    <a:pt x="2451446" y="5680355"/>
                  </a:lnTo>
                  <a:lnTo>
                    <a:pt x="2410665" y="5729890"/>
                  </a:lnTo>
                  <a:lnTo>
                    <a:pt x="1890022" y="6169021"/>
                  </a:lnTo>
                  <a:lnTo>
                    <a:pt x="1456966" y="6463140"/>
                  </a:lnTo>
                  <a:lnTo>
                    <a:pt x="1020702" y="6687503"/>
                  </a:lnTo>
                  <a:lnTo>
                    <a:pt x="987189" y="6690458"/>
                  </a:lnTo>
                  <a:lnTo>
                    <a:pt x="930972" y="6719369"/>
                  </a:lnTo>
                  <a:lnTo>
                    <a:pt x="896696" y="6722716"/>
                  </a:lnTo>
                  <a:lnTo>
                    <a:pt x="868018" y="6737464"/>
                  </a:lnTo>
                  <a:lnTo>
                    <a:pt x="833346" y="6741014"/>
                  </a:lnTo>
                  <a:lnTo>
                    <a:pt x="804318" y="6755943"/>
                  </a:lnTo>
                  <a:lnTo>
                    <a:pt x="769339" y="6759651"/>
                  </a:lnTo>
                  <a:lnTo>
                    <a:pt x="740050" y="6774714"/>
                  </a:lnTo>
                  <a:lnTo>
                    <a:pt x="634246" y="6786284"/>
                  </a:lnTo>
                  <a:lnTo>
                    <a:pt x="1447275" y="6368157"/>
                  </a:lnTo>
                  <a:lnTo>
                    <a:pt x="1866699" y="6081049"/>
                  </a:lnTo>
                  <a:lnTo>
                    <a:pt x="2370007" y="5650833"/>
                  </a:lnTo>
                  <a:lnTo>
                    <a:pt x="2417248" y="5612256"/>
                  </a:lnTo>
                  <a:lnTo>
                    <a:pt x="2498651" y="5513267"/>
                  </a:lnTo>
                  <a:lnTo>
                    <a:pt x="2544423" y="5475446"/>
                  </a:lnTo>
                  <a:lnTo>
                    <a:pt x="2699289" y="5281553"/>
                  </a:lnTo>
                  <a:lnTo>
                    <a:pt x="2810112" y="5138872"/>
                  </a:lnTo>
                  <a:lnTo>
                    <a:pt x="2840214" y="5080548"/>
                  </a:lnTo>
                  <a:lnTo>
                    <a:pt x="2910470" y="4987292"/>
                  </a:lnTo>
                  <a:lnTo>
                    <a:pt x="2939001" y="4929776"/>
                  </a:lnTo>
                  <a:lnTo>
                    <a:pt x="2972811" y="4883826"/>
                  </a:lnTo>
                  <a:lnTo>
                    <a:pt x="3000279" y="4826856"/>
                  </a:lnTo>
                  <a:lnTo>
                    <a:pt x="3033020" y="4781456"/>
                  </a:lnTo>
                  <a:lnTo>
                    <a:pt x="3059414" y="4725039"/>
                  </a:lnTo>
                  <a:lnTo>
                    <a:pt x="3091074" y="4680194"/>
                  </a:lnTo>
                  <a:lnTo>
                    <a:pt x="3116380" y="4624336"/>
                  </a:lnTo>
                  <a:lnTo>
                    <a:pt x="3141138" y="4568761"/>
                  </a:lnTo>
                  <a:lnTo>
                    <a:pt x="3171153" y="4524762"/>
                  </a:lnTo>
                  <a:lnTo>
                    <a:pt x="3194806" y="4469755"/>
                  </a:lnTo>
                  <a:lnTo>
                    <a:pt x="3217901" y="4415034"/>
                  </a:lnTo>
                  <a:lnTo>
                    <a:pt x="3240435" y="4360602"/>
                  </a:lnTo>
                  <a:lnTo>
                    <a:pt x="3262406" y="4306459"/>
                  </a:lnTo>
                  <a:lnTo>
                    <a:pt x="3289619" y="4263902"/>
                  </a:lnTo>
                  <a:lnTo>
                    <a:pt x="3310453" y="4210344"/>
                  </a:lnTo>
                  <a:lnTo>
                    <a:pt x="3330714" y="4157081"/>
                  </a:lnTo>
                  <a:lnTo>
                    <a:pt x="3350400" y="4104114"/>
                  </a:lnTo>
                  <a:lnTo>
                    <a:pt x="3369507" y="4051444"/>
                  </a:lnTo>
                  <a:lnTo>
                    <a:pt x="3388031" y="3999074"/>
                  </a:lnTo>
                  <a:lnTo>
                    <a:pt x="3405970" y="3947005"/>
                  </a:lnTo>
                  <a:lnTo>
                    <a:pt x="3423321" y="3895239"/>
                  </a:lnTo>
                  <a:lnTo>
                    <a:pt x="3440081" y="3843776"/>
                  </a:lnTo>
                  <a:lnTo>
                    <a:pt x="3462055" y="3803913"/>
                  </a:lnTo>
                  <a:lnTo>
                    <a:pt x="3477623" y="3753064"/>
                  </a:lnTo>
                  <a:lnTo>
                    <a:pt x="3492590" y="3702523"/>
                  </a:lnTo>
                  <a:lnTo>
                    <a:pt x="3506954" y="3652293"/>
                  </a:lnTo>
                  <a:lnTo>
                    <a:pt x="3520711" y="3602375"/>
                  </a:lnTo>
                  <a:lnTo>
                    <a:pt x="3533858" y="3552770"/>
                  </a:lnTo>
                  <a:lnTo>
                    <a:pt x="3552200" y="3514775"/>
                  </a:lnTo>
                  <a:lnTo>
                    <a:pt x="3564119" y="3465802"/>
                  </a:lnTo>
                  <a:lnTo>
                    <a:pt x="3575418" y="3417148"/>
                  </a:lnTo>
                  <a:lnTo>
                    <a:pt x="3586095" y="3368813"/>
                  </a:lnTo>
                  <a:lnTo>
                    <a:pt x="3596148" y="3320800"/>
                  </a:lnTo>
                  <a:lnTo>
                    <a:pt x="3611380" y="3284404"/>
                  </a:lnTo>
                  <a:lnTo>
                    <a:pt x="3620172" y="3237039"/>
                  </a:lnTo>
                  <a:lnTo>
                    <a:pt x="3634139" y="3201295"/>
                  </a:lnTo>
                  <a:lnTo>
                    <a:pt x="3641659" y="3154584"/>
                  </a:lnTo>
                  <a:lnTo>
                    <a:pt x="3648539" y="3108202"/>
                  </a:lnTo>
                  <a:lnTo>
                    <a:pt x="3660584" y="3073445"/>
                  </a:lnTo>
                  <a:lnTo>
                    <a:pt x="3671982" y="3039021"/>
                  </a:lnTo>
                  <a:lnTo>
                    <a:pt x="3676922" y="2993638"/>
                  </a:lnTo>
                  <a:lnTo>
                    <a:pt x="3687017" y="2959884"/>
                  </a:lnTo>
                  <a:lnTo>
                    <a:pt x="3690649" y="2915173"/>
                  </a:lnTo>
                  <a:lnTo>
                    <a:pt x="3707547" y="2849358"/>
                  </a:lnTo>
                  <a:lnTo>
                    <a:pt x="3721785" y="2784911"/>
                  </a:lnTo>
                  <a:lnTo>
                    <a:pt x="3733338" y="2721846"/>
                  </a:lnTo>
                  <a:lnTo>
                    <a:pt x="3742181" y="2660174"/>
                  </a:lnTo>
                  <a:lnTo>
                    <a:pt x="3756118" y="2581601"/>
                  </a:lnTo>
                  <a:lnTo>
                    <a:pt x="3763254" y="2563649"/>
                  </a:lnTo>
                  <a:lnTo>
                    <a:pt x="3769695" y="2546056"/>
                  </a:lnTo>
                  <a:lnTo>
                    <a:pt x="3769625" y="2517530"/>
                  </a:lnTo>
                  <a:lnTo>
                    <a:pt x="3775619" y="2500166"/>
                  </a:lnTo>
                  <a:lnTo>
                    <a:pt x="3776037" y="2471389"/>
                  </a:lnTo>
                  <a:lnTo>
                    <a:pt x="3782470" y="2453800"/>
                  </a:lnTo>
                  <a:lnTo>
                    <a:pt x="3783277" y="2424822"/>
                  </a:lnTo>
                  <a:lnTo>
                    <a:pt x="3784243" y="2395763"/>
                  </a:lnTo>
                  <a:lnTo>
                    <a:pt x="3785343" y="2366635"/>
                  </a:lnTo>
                  <a:lnTo>
                    <a:pt x="3786553" y="2337451"/>
                  </a:lnTo>
                  <a:lnTo>
                    <a:pt x="3790597" y="2249685"/>
                  </a:lnTo>
                  <a:lnTo>
                    <a:pt x="3786194" y="2209106"/>
                  </a:lnTo>
                  <a:lnTo>
                    <a:pt x="3787587" y="2179827"/>
                  </a:lnTo>
                  <a:lnTo>
                    <a:pt x="3783135" y="2139274"/>
                  </a:lnTo>
                  <a:lnTo>
                    <a:pt x="3784431" y="2110045"/>
                  </a:lnTo>
                  <a:lnTo>
                    <a:pt x="3779833" y="2069567"/>
                  </a:lnTo>
                  <a:lnTo>
                    <a:pt x="3775126" y="2029144"/>
                  </a:lnTo>
                  <a:lnTo>
                    <a:pt x="3770284" y="1988791"/>
                  </a:lnTo>
                  <a:lnTo>
                    <a:pt x="3765284" y="1948519"/>
                  </a:lnTo>
                  <a:lnTo>
                    <a:pt x="3760102" y="1908341"/>
                  </a:lnTo>
                  <a:lnTo>
                    <a:pt x="3754713" y="1868269"/>
                  </a:lnTo>
                  <a:lnTo>
                    <a:pt x="3749092" y="1828317"/>
                  </a:lnTo>
                  <a:lnTo>
                    <a:pt x="3743215" y="1788496"/>
                  </a:lnTo>
                  <a:lnTo>
                    <a:pt x="3737059" y="1748819"/>
                  </a:lnTo>
                  <a:lnTo>
                    <a:pt x="3730597" y="1709298"/>
                  </a:lnTo>
                  <a:lnTo>
                    <a:pt x="3717999" y="1658653"/>
                  </a:lnTo>
                  <a:lnTo>
                    <a:pt x="3710856" y="1619484"/>
                  </a:lnTo>
                  <a:lnTo>
                    <a:pt x="3697527" y="1569214"/>
                  </a:lnTo>
                  <a:lnTo>
                    <a:pt x="3689604" y="1530446"/>
                  </a:lnTo>
                  <a:lnTo>
                    <a:pt x="3675446" y="1480602"/>
                  </a:lnTo>
                  <a:lnTo>
                    <a:pt x="3666646" y="1442285"/>
                  </a:lnTo>
                  <a:lnTo>
                    <a:pt x="3651563" y="1392917"/>
                  </a:lnTo>
                  <a:lnTo>
                    <a:pt x="3635981" y="1343807"/>
                  </a:lnTo>
                  <a:lnTo>
                    <a:pt x="3625682" y="1306260"/>
                  </a:lnTo>
                  <a:lnTo>
                    <a:pt x="3609028" y="1257701"/>
                  </a:lnTo>
                  <a:lnTo>
                    <a:pt x="3591801" y="1209436"/>
                  </a:lnTo>
                  <a:lnTo>
                    <a:pt x="3573977" y="1161478"/>
                  </a:lnTo>
                  <a:lnTo>
                    <a:pt x="3555531" y="1113840"/>
                  </a:lnTo>
                  <a:lnTo>
                    <a:pt x="3536441" y="1066534"/>
                  </a:lnTo>
                  <a:lnTo>
                    <a:pt x="3516680" y="1019572"/>
                  </a:lnTo>
                  <a:lnTo>
                    <a:pt x="3496225" y="972968"/>
                  </a:lnTo>
                  <a:lnTo>
                    <a:pt x="3475051" y="926733"/>
                  </a:lnTo>
                  <a:lnTo>
                    <a:pt x="3453134" y="880880"/>
                  </a:lnTo>
                  <a:lnTo>
                    <a:pt x="3430449" y="835422"/>
                  </a:lnTo>
                  <a:lnTo>
                    <a:pt x="3406973" y="790371"/>
                  </a:lnTo>
                  <a:lnTo>
                    <a:pt x="3382680" y="745740"/>
                  </a:lnTo>
                  <a:lnTo>
                    <a:pt x="3357547" y="701541"/>
                  </a:lnTo>
                  <a:lnTo>
                    <a:pt x="3331550" y="657787"/>
                  </a:lnTo>
                  <a:lnTo>
                    <a:pt x="3304662" y="614491"/>
                  </a:lnTo>
                  <a:lnTo>
                    <a:pt x="3276862" y="571664"/>
                  </a:lnTo>
                  <a:lnTo>
                    <a:pt x="3242314" y="518025"/>
                  </a:lnTo>
                  <a:lnTo>
                    <a:pt x="3212613" y="476176"/>
                  </a:lnTo>
                  <a:lnTo>
                    <a:pt x="3181925" y="434834"/>
                  </a:lnTo>
                  <a:lnTo>
                    <a:pt x="3150226" y="394012"/>
                  </a:lnTo>
                  <a:lnTo>
                    <a:pt x="3117492" y="353722"/>
                  </a:lnTo>
                  <a:lnTo>
                    <a:pt x="3077889" y="302684"/>
                  </a:lnTo>
                  <a:lnTo>
                    <a:pt x="3043011" y="263497"/>
                  </a:lnTo>
                  <a:lnTo>
                    <a:pt x="3007023" y="224880"/>
                  </a:lnTo>
                  <a:lnTo>
                    <a:pt x="2969903" y="186846"/>
                  </a:lnTo>
                  <a:lnTo>
                    <a:pt x="2931626" y="149407"/>
                  </a:lnTo>
                  <a:lnTo>
                    <a:pt x="2892167" y="112576"/>
                  </a:lnTo>
                  <a:lnTo>
                    <a:pt x="2845694" y="65071"/>
                  </a:lnTo>
                  <a:lnTo>
                    <a:pt x="2803798" y="29493"/>
                  </a:lnTo>
                  <a:lnTo>
                    <a:pt x="2776262" y="8137"/>
                  </a:lnTo>
                  <a:close/>
                </a:path>
                <a:path w="3874770" h="6805930">
                  <a:moveTo>
                    <a:pt x="329" y="6641631"/>
                  </a:moveTo>
                  <a:lnTo>
                    <a:pt x="7718" y="6651502"/>
                  </a:lnTo>
                  <a:lnTo>
                    <a:pt x="45927" y="6660414"/>
                  </a:lnTo>
                  <a:lnTo>
                    <a:pt x="84494" y="6669142"/>
                  </a:lnTo>
                  <a:lnTo>
                    <a:pt x="117587" y="6666404"/>
                  </a:lnTo>
                  <a:lnTo>
                    <a:pt x="156798" y="6674800"/>
                  </a:lnTo>
                  <a:lnTo>
                    <a:pt x="236059" y="6691163"/>
                  </a:lnTo>
                  <a:lnTo>
                    <a:pt x="270251" y="6687859"/>
                  </a:lnTo>
                  <a:lnTo>
                    <a:pt x="310467" y="6695739"/>
                  </a:lnTo>
                  <a:lnTo>
                    <a:pt x="345066" y="6692226"/>
                  </a:lnTo>
                  <a:lnTo>
                    <a:pt x="385642" y="6699921"/>
                  </a:lnTo>
                  <a:lnTo>
                    <a:pt x="455584" y="6692513"/>
                  </a:lnTo>
                  <a:lnTo>
                    <a:pt x="496520" y="6700022"/>
                  </a:lnTo>
                  <a:lnTo>
                    <a:pt x="707979" y="6676959"/>
                  </a:lnTo>
                  <a:lnTo>
                    <a:pt x="737307" y="6661876"/>
                  </a:lnTo>
                  <a:lnTo>
                    <a:pt x="807273" y="6654456"/>
                  </a:lnTo>
                  <a:lnTo>
                    <a:pt x="836248" y="6639554"/>
                  </a:lnTo>
                  <a:lnTo>
                    <a:pt x="870866" y="6636032"/>
                  </a:lnTo>
                  <a:lnTo>
                    <a:pt x="899486" y="6621313"/>
                  </a:lnTo>
                  <a:lnTo>
                    <a:pt x="933702" y="6617998"/>
                  </a:lnTo>
                  <a:lnTo>
                    <a:pt x="961872" y="6603510"/>
                  </a:lnTo>
                  <a:lnTo>
                    <a:pt x="995591" y="6600450"/>
                  </a:lnTo>
                  <a:lnTo>
                    <a:pt x="634246" y="6786284"/>
                  </a:lnTo>
                  <a:lnTo>
                    <a:pt x="457682" y="6805683"/>
                  </a:lnTo>
                  <a:lnTo>
                    <a:pt x="416717" y="6798188"/>
                  </a:lnTo>
                  <a:lnTo>
                    <a:pt x="346746" y="6805611"/>
                  </a:lnTo>
                  <a:lnTo>
                    <a:pt x="306167" y="6797918"/>
                  </a:lnTo>
                  <a:lnTo>
                    <a:pt x="271571" y="6801429"/>
                  </a:lnTo>
                  <a:lnTo>
                    <a:pt x="231363" y="6793545"/>
                  </a:lnTo>
                  <a:lnTo>
                    <a:pt x="197182" y="6796843"/>
                  </a:lnTo>
                  <a:lnTo>
                    <a:pt x="117949" y="6780466"/>
                  </a:lnTo>
                  <a:lnTo>
                    <a:pt x="39863" y="6763500"/>
                  </a:lnTo>
                  <a:lnTo>
                    <a:pt x="1306" y="6754768"/>
                  </a:lnTo>
                  <a:lnTo>
                    <a:pt x="318" y="6755276"/>
                  </a:lnTo>
                  <a:lnTo>
                    <a:pt x="329" y="6641631"/>
                  </a:lnTo>
                  <a:close/>
                </a:path>
                <a:path w="3874770" h="6805930">
                  <a:moveTo>
                    <a:pt x="952" y="0"/>
                  </a:moveTo>
                  <a:lnTo>
                    <a:pt x="329" y="6641631"/>
                  </a:lnTo>
                  <a:lnTo>
                    <a:pt x="0" y="6641191"/>
                  </a:lnTo>
                  <a:lnTo>
                    <a:pt x="952" y="0"/>
                  </a:lnTo>
                  <a:close/>
                </a:path>
                <a:path w="3874770" h="6805930">
                  <a:moveTo>
                    <a:pt x="952" y="0"/>
                  </a:moveTo>
                  <a:lnTo>
                    <a:pt x="2770583" y="3732"/>
                  </a:lnTo>
                  <a:lnTo>
                    <a:pt x="2776262" y="8137"/>
                  </a:lnTo>
                  <a:lnTo>
                    <a:pt x="952" y="0"/>
                  </a:lnTo>
                  <a:close/>
                </a:path>
              </a:pathLst>
            </a:custGeom>
            <a:solidFill>
              <a:srgbClr val="EDC8B6"/>
            </a:solidFill>
          </p:spPr>
          <p:txBody>
            <a:bodyPr wrap="square" lIns="0" tIns="0" rIns="0" bIns="0" rtlCol="0"/>
            <a:lstStyle/>
            <a:p>
              <a:endParaRPr sz="1200"/>
            </a:p>
          </p:txBody>
        </p:sp>
        <p:sp>
          <p:nvSpPr>
            <p:cNvPr id="8" name="object 8"/>
            <p:cNvSpPr/>
            <p:nvPr/>
          </p:nvSpPr>
          <p:spPr>
            <a:xfrm>
              <a:off x="0" y="2537387"/>
              <a:ext cx="7287259" cy="7747000"/>
            </a:xfrm>
            <a:custGeom>
              <a:avLst/>
              <a:gdLst/>
              <a:ahLst/>
              <a:cxnLst/>
              <a:rect l="l" t="t" r="r" b="b"/>
              <a:pathLst>
                <a:path w="7287259" h="7747000">
                  <a:moveTo>
                    <a:pt x="1255506" y="7747000"/>
                  </a:moveTo>
                  <a:lnTo>
                    <a:pt x="202821" y="7747000"/>
                  </a:lnTo>
                  <a:lnTo>
                    <a:pt x="77820" y="7607300"/>
                  </a:lnTo>
                  <a:lnTo>
                    <a:pt x="0" y="7454900"/>
                  </a:lnTo>
                  <a:lnTo>
                    <a:pt x="0" y="0"/>
                  </a:lnTo>
                  <a:lnTo>
                    <a:pt x="189700" y="495300"/>
                  </a:lnTo>
                  <a:lnTo>
                    <a:pt x="461727" y="1587500"/>
                  </a:lnTo>
                  <a:lnTo>
                    <a:pt x="510628" y="2717800"/>
                  </a:lnTo>
                  <a:lnTo>
                    <a:pt x="501335" y="2806700"/>
                  </a:lnTo>
                  <a:lnTo>
                    <a:pt x="493275" y="2895600"/>
                  </a:lnTo>
                  <a:lnTo>
                    <a:pt x="486414" y="2971800"/>
                  </a:lnTo>
                  <a:lnTo>
                    <a:pt x="480716" y="3048000"/>
                  </a:lnTo>
                  <a:lnTo>
                    <a:pt x="476147" y="3124200"/>
                  </a:lnTo>
                  <a:lnTo>
                    <a:pt x="472672" y="3200400"/>
                  </a:lnTo>
                  <a:lnTo>
                    <a:pt x="470256" y="3276600"/>
                  </a:lnTo>
                  <a:lnTo>
                    <a:pt x="468864" y="3340100"/>
                  </a:lnTo>
                  <a:lnTo>
                    <a:pt x="468462" y="3416300"/>
                  </a:lnTo>
                  <a:lnTo>
                    <a:pt x="469015" y="3479800"/>
                  </a:lnTo>
                  <a:lnTo>
                    <a:pt x="470487" y="3543300"/>
                  </a:lnTo>
                  <a:lnTo>
                    <a:pt x="472845" y="3619500"/>
                  </a:lnTo>
                  <a:lnTo>
                    <a:pt x="476052" y="3683000"/>
                  </a:lnTo>
                  <a:lnTo>
                    <a:pt x="480075" y="3733800"/>
                  </a:lnTo>
                  <a:lnTo>
                    <a:pt x="484879" y="3797300"/>
                  </a:lnTo>
                  <a:lnTo>
                    <a:pt x="490428" y="3860800"/>
                  </a:lnTo>
                  <a:lnTo>
                    <a:pt x="496688" y="3911600"/>
                  </a:lnTo>
                  <a:lnTo>
                    <a:pt x="503625" y="3962400"/>
                  </a:lnTo>
                  <a:lnTo>
                    <a:pt x="511202" y="4025900"/>
                  </a:lnTo>
                  <a:lnTo>
                    <a:pt x="519386" y="4076700"/>
                  </a:lnTo>
                  <a:lnTo>
                    <a:pt x="528141" y="4127500"/>
                  </a:lnTo>
                  <a:lnTo>
                    <a:pt x="537434" y="4178300"/>
                  </a:lnTo>
                  <a:lnTo>
                    <a:pt x="547228" y="4229100"/>
                  </a:lnTo>
                  <a:lnTo>
                    <a:pt x="557489" y="4267200"/>
                  </a:lnTo>
                  <a:lnTo>
                    <a:pt x="568183" y="4318000"/>
                  </a:lnTo>
                  <a:lnTo>
                    <a:pt x="579274" y="4356100"/>
                  </a:lnTo>
                  <a:lnTo>
                    <a:pt x="590728" y="4406900"/>
                  </a:lnTo>
                  <a:lnTo>
                    <a:pt x="602510" y="4445000"/>
                  </a:lnTo>
                  <a:lnTo>
                    <a:pt x="614584" y="4483100"/>
                  </a:lnTo>
                  <a:lnTo>
                    <a:pt x="626917" y="4521200"/>
                  </a:lnTo>
                  <a:lnTo>
                    <a:pt x="639473" y="4572000"/>
                  </a:lnTo>
                  <a:lnTo>
                    <a:pt x="652218" y="4610100"/>
                  </a:lnTo>
                  <a:lnTo>
                    <a:pt x="665116" y="4635500"/>
                  </a:lnTo>
                  <a:lnTo>
                    <a:pt x="678134" y="4673600"/>
                  </a:lnTo>
                  <a:lnTo>
                    <a:pt x="691235" y="4711700"/>
                  </a:lnTo>
                  <a:lnTo>
                    <a:pt x="704386" y="4749800"/>
                  </a:lnTo>
                  <a:lnTo>
                    <a:pt x="717551" y="4775200"/>
                  </a:lnTo>
                  <a:lnTo>
                    <a:pt x="730695" y="4813300"/>
                  </a:lnTo>
                  <a:lnTo>
                    <a:pt x="743785" y="4838700"/>
                  </a:lnTo>
                  <a:lnTo>
                    <a:pt x="756784" y="4876800"/>
                  </a:lnTo>
                  <a:lnTo>
                    <a:pt x="769658" y="4902200"/>
                  </a:lnTo>
                  <a:lnTo>
                    <a:pt x="782373" y="4927600"/>
                  </a:lnTo>
                  <a:lnTo>
                    <a:pt x="794893" y="4965700"/>
                  </a:lnTo>
                  <a:lnTo>
                    <a:pt x="819210" y="5016500"/>
                  </a:lnTo>
                  <a:lnTo>
                    <a:pt x="842332" y="5067300"/>
                  </a:lnTo>
                  <a:lnTo>
                    <a:pt x="863979" y="5118100"/>
                  </a:lnTo>
                  <a:lnTo>
                    <a:pt x="883872" y="5168900"/>
                  </a:lnTo>
                  <a:lnTo>
                    <a:pt x="893733" y="5194300"/>
                  </a:lnTo>
                  <a:lnTo>
                    <a:pt x="903996" y="5219700"/>
                  </a:lnTo>
                  <a:lnTo>
                    <a:pt x="914636" y="5245100"/>
                  </a:lnTo>
                  <a:lnTo>
                    <a:pt x="925627" y="5283200"/>
                  </a:lnTo>
                  <a:lnTo>
                    <a:pt x="936946" y="5308600"/>
                  </a:lnTo>
                  <a:lnTo>
                    <a:pt x="948567" y="5346700"/>
                  </a:lnTo>
                  <a:lnTo>
                    <a:pt x="960464" y="5372100"/>
                  </a:lnTo>
                  <a:lnTo>
                    <a:pt x="972612" y="5410200"/>
                  </a:lnTo>
                  <a:lnTo>
                    <a:pt x="984987" y="5448300"/>
                  </a:lnTo>
                  <a:lnTo>
                    <a:pt x="997563" y="5486400"/>
                  </a:lnTo>
                  <a:lnTo>
                    <a:pt x="1010316" y="5524500"/>
                  </a:lnTo>
                  <a:lnTo>
                    <a:pt x="1023219" y="5562600"/>
                  </a:lnTo>
                  <a:lnTo>
                    <a:pt x="1036248" y="5600700"/>
                  </a:lnTo>
                  <a:lnTo>
                    <a:pt x="1049378" y="5651500"/>
                  </a:lnTo>
                  <a:lnTo>
                    <a:pt x="1062584" y="5689600"/>
                  </a:lnTo>
                  <a:lnTo>
                    <a:pt x="1075841" y="5740400"/>
                  </a:lnTo>
                  <a:lnTo>
                    <a:pt x="1089123" y="5778500"/>
                  </a:lnTo>
                  <a:lnTo>
                    <a:pt x="1115663" y="5880100"/>
                  </a:lnTo>
                  <a:lnTo>
                    <a:pt x="1128870" y="5918200"/>
                  </a:lnTo>
                  <a:lnTo>
                    <a:pt x="1142003" y="5969000"/>
                  </a:lnTo>
                  <a:lnTo>
                    <a:pt x="1155036" y="6019800"/>
                  </a:lnTo>
                  <a:lnTo>
                    <a:pt x="1167943" y="6070600"/>
                  </a:lnTo>
                  <a:lnTo>
                    <a:pt x="1180700" y="6121400"/>
                  </a:lnTo>
                  <a:lnTo>
                    <a:pt x="1193282" y="6172200"/>
                  </a:lnTo>
                  <a:lnTo>
                    <a:pt x="1205663" y="6223000"/>
                  </a:lnTo>
                  <a:lnTo>
                    <a:pt x="1217819" y="6286500"/>
                  </a:lnTo>
                  <a:lnTo>
                    <a:pt x="1229724" y="6337300"/>
                  </a:lnTo>
                  <a:lnTo>
                    <a:pt x="1241353" y="6388100"/>
                  </a:lnTo>
                  <a:lnTo>
                    <a:pt x="1252681" y="6438900"/>
                  </a:lnTo>
                  <a:lnTo>
                    <a:pt x="1263683" y="6502400"/>
                  </a:lnTo>
                  <a:lnTo>
                    <a:pt x="1274334" y="6553200"/>
                  </a:lnTo>
                  <a:lnTo>
                    <a:pt x="1284608" y="6616700"/>
                  </a:lnTo>
                  <a:lnTo>
                    <a:pt x="1294481" y="6667500"/>
                  </a:lnTo>
                  <a:lnTo>
                    <a:pt x="1303928" y="6731000"/>
                  </a:lnTo>
                  <a:lnTo>
                    <a:pt x="1312923" y="6781800"/>
                  </a:lnTo>
                  <a:lnTo>
                    <a:pt x="1321441" y="6845300"/>
                  </a:lnTo>
                  <a:lnTo>
                    <a:pt x="1329457" y="6896100"/>
                  </a:lnTo>
                  <a:lnTo>
                    <a:pt x="1336947" y="6959600"/>
                  </a:lnTo>
                  <a:lnTo>
                    <a:pt x="1343884" y="7010400"/>
                  </a:lnTo>
                  <a:lnTo>
                    <a:pt x="1350244" y="7073900"/>
                  </a:lnTo>
                  <a:lnTo>
                    <a:pt x="1356002" y="7137400"/>
                  </a:lnTo>
                  <a:lnTo>
                    <a:pt x="1361132" y="7188200"/>
                  </a:lnTo>
                  <a:lnTo>
                    <a:pt x="1365610" y="7251700"/>
                  </a:lnTo>
                  <a:lnTo>
                    <a:pt x="1369900" y="7323236"/>
                  </a:lnTo>
                  <a:lnTo>
                    <a:pt x="1357039" y="7366000"/>
                  </a:lnTo>
                  <a:lnTo>
                    <a:pt x="1339026" y="7416800"/>
                  </a:lnTo>
                  <a:lnTo>
                    <a:pt x="1322199" y="7467600"/>
                  </a:lnTo>
                  <a:lnTo>
                    <a:pt x="1306660" y="7518400"/>
                  </a:lnTo>
                  <a:lnTo>
                    <a:pt x="1292510" y="7569200"/>
                  </a:lnTo>
                  <a:lnTo>
                    <a:pt x="1279853" y="7620000"/>
                  </a:lnTo>
                  <a:lnTo>
                    <a:pt x="1268790" y="7670800"/>
                  </a:lnTo>
                  <a:lnTo>
                    <a:pt x="1259422" y="7721600"/>
                  </a:lnTo>
                  <a:lnTo>
                    <a:pt x="1255506" y="7747000"/>
                  </a:lnTo>
                  <a:close/>
                </a:path>
                <a:path w="7287259" h="7747000">
                  <a:moveTo>
                    <a:pt x="3072675" y="7747000"/>
                  </a:moveTo>
                  <a:lnTo>
                    <a:pt x="1376463" y="7747000"/>
                  </a:lnTo>
                  <a:lnTo>
                    <a:pt x="1377284" y="7620000"/>
                  </a:lnTo>
                  <a:lnTo>
                    <a:pt x="1377331" y="7543800"/>
                  </a:lnTo>
                  <a:lnTo>
                    <a:pt x="1376493" y="7480300"/>
                  </a:lnTo>
                  <a:lnTo>
                    <a:pt x="1374877" y="7429500"/>
                  </a:lnTo>
                  <a:lnTo>
                    <a:pt x="1372507" y="7366000"/>
                  </a:lnTo>
                  <a:lnTo>
                    <a:pt x="1369900" y="7323236"/>
                  </a:lnTo>
                  <a:lnTo>
                    <a:pt x="1376136" y="7302500"/>
                  </a:lnTo>
                  <a:lnTo>
                    <a:pt x="1396214" y="7251700"/>
                  </a:lnTo>
                  <a:lnTo>
                    <a:pt x="1417173" y="7188200"/>
                  </a:lnTo>
                  <a:lnTo>
                    <a:pt x="1438908" y="7137400"/>
                  </a:lnTo>
                  <a:lnTo>
                    <a:pt x="1461320" y="7073900"/>
                  </a:lnTo>
                  <a:lnTo>
                    <a:pt x="1484305" y="7023100"/>
                  </a:lnTo>
                  <a:lnTo>
                    <a:pt x="1507761" y="6959600"/>
                  </a:lnTo>
                  <a:lnTo>
                    <a:pt x="1531587" y="6908800"/>
                  </a:lnTo>
                  <a:lnTo>
                    <a:pt x="1555680" y="6845300"/>
                  </a:lnTo>
                  <a:lnTo>
                    <a:pt x="1579939" y="6794500"/>
                  </a:lnTo>
                  <a:lnTo>
                    <a:pt x="1604261" y="6731000"/>
                  </a:lnTo>
                  <a:lnTo>
                    <a:pt x="1628545" y="6680200"/>
                  </a:lnTo>
                  <a:lnTo>
                    <a:pt x="1652687" y="6616700"/>
                  </a:lnTo>
                  <a:lnTo>
                    <a:pt x="1676587" y="6565900"/>
                  </a:lnTo>
                  <a:lnTo>
                    <a:pt x="1700142" y="6515100"/>
                  </a:lnTo>
                  <a:lnTo>
                    <a:pt x="1723250" y="6464300"/>
                  </a:lnTo>
                  <a:lnTo>
                    <a:pt x="1745810" y="6413500"/>
                  </a:lnTo>
                  <a:lnTo>
                    <a:pt x="1767718" y="6362700"/>
                  </a:lnTo>
                  <a:lnTo>
                    <a:pt x="1828517" y="6235700"/>
                  </a:lnTo>
                  <a:lnTo>
                    <a:pt x="1846801" y="6184900"/>
                  </a:lnTo>
                  <a:lnTo>
                    <a:pt x="1863923" y="6146800"/>
                  </a:lnTo>
                  <a:lnTo>
                    <a:pt x="1879783" y="6121400"/>
                  </a:lnTo>
                  <a:lnTo>
                    <a:pt x="1894277" y="6083300"/>
                  </a:lnTo>
                  <a:lnTo>
                    <a:pt x="1907304" y="6057900"/>
                  </a:lnTo>
                  <a:lnTo>
                    <a:pt x="1918762" y="6032500"/>
                  </a:lnTo>
                  <a:lnTo>
                    <a:pt x="1928548" y="6007100"/>
                  </a:lnTo>
                  <a:lnTo>
                    <a:pt x="1936561" y="5981700"/>
                  </a:lnTo>
                  <a:lnTo>
                    <a:pt x="1942698" y="5969000"/>
                  </a:lnTo>
                  <a:lnTo>
                    <a:pt x="1947405" y="5943600"/>
                  </a:lnTo>
                  <a:lnTo>
                    <a:pt x="1950959" y="5930900"/>
                  </a:lnTo>
                  <a:lnTo>
                    <a:pt x="1953412" y="5905500"/>
                  </a:lnTo>
                  <a:lnTo>
                    <a:pt x="1954819" y="5880100"/>
                  </a:lnTo>
                  <a:lnTo>
                    <a:pt x="1955233" y="5867400"/>
                  </a:lnTo>
                  <a:lnTo>
                    <a:pt x="1954706" y="5829300"/>
                  </a:lnTo>
                  <a:lnTo>
                    <a:pt x="1953294" y="5803900"/>
                  </a:lnTo>
                  <a:lnTo>
                    <a:pt x="1951049" y="5778500"/>
                  </a:lnTo>
                  <a:lnTo>
                    <a:pt x="1948024" y="5753100"/>
                  </a:lnTo>
                  <a:lnTo>
                    <a:pt x="1944274" y="5715000"/>
                  </a:lnTo>
                  <a:lnTo>
                    <a:pt x="1939851" y="5676900"/>
                  </a:lnTo>
                  <a:lnTo>
                    <a:pt x="1934809" y="5638800"/>
                  </a:lnTo>
                  <a:lnTo>
                    <a:pt x="1929202" y="5600700"/>
                  </a:lnTo>
                  <a:lnTo>
                    <a:pt x="1923082" y="5562600"/>
                  </a:lnTo>
                  <a:lnTo>
                    <a:pt x="1916504" y="5524500"/>
                  </a:lnTo>
                  <a:lnTo>
                    <a:pt x="1909520" y="5486400"/>
                  </a:lnTo>
                  <a:lnTo>
                    <a:pt x="1894551" y="5384800"/>
                  </a:lnTo>
                  <a:lnTo>
                    <a:pt x="1886673" y="5346700"/>
                  </a:lnTo>
                  <a:lnTo>
                    <a:pt x="1878603" y="5295900"/>
                  </a:lnTo>
                  <a:lnTo>
                    <a:pt x="1870395" y="5245100"/>
                  </a:lnTo>
                  <a:lnTo>
                    <a:pt x="1862102" y="5181600"/>
                  </a:lnTo>
                  <a:lnTo>
                    <a:pt x="1853779" y="5130800"/>
                  </a:lnTo>
                  <a:lnTo>
                    <a:pt x="1845478" y="5067300"/>
                  </a:lnTo>
                  <a:lnTo>
                    <a:pt x="1837252" y="5016500"/>
                  </a:lnTo>
                  <a:lnTo>
                    <a:pt x="1829156" y="4953000"/>
                  </a:lnTo>
                  <a:lnTo>
                    <a:pt x="1821243" y="4889500"/>
                  </a:lnTo>
                  <a:lnTo>
                    <a:pt x="1813566" y="4826000"/>
                  </a:lnTo>
                  <a:lnTo>
                    <a:pt x="1806178" y="4762500"/>
                  </a:lnTo>
                  <a:lnTo>
                    <a:pt x="1799134" y="4699000"/>
                  </a:lnTo>
                  <a:lnTo>
                    <a:pt x="1792486" y="4622800"/>
                  </a:lnTo>
                  <a:lnTo>
                    <a:pt x="1786288" y="4546600"/>
                  </a:lnTo>
                  <a:lnTo>
                    <a:pt x="1780593" y="4483100"/>
                  </a:lnTo>
                  <a:lnTo>
                    <a:pt x="1775455" y="4406900"/>
                  </a:lnTo>
                  <a:lnTo>
                    <a:pt x="1770928" y="4330700"/>
                  </a:lnTo>
                  <a:lnTo>
                    <a:pt x="1767064" y="4254500"/>
                  </a:lnTo>
                  <a:lnTo>
                    <a:pt x="1763918" y="4165600"/>
                  </a:lnTo>
                  <a:lnTo>
                    <a:pt x="1761542" y="4089400"/>
                  </a:lnTo>
                  <a:lnTo>
                    <a:pt x="1936451" y="3213100"/>
                  </a:lnTo>
                  <a:lnTo>
                    <a:pt x="2345615" y="2298700"/>
                  </a:lnTo>
                  <a:lnTo>
                    <a:pt x="2759463" y="1574800"/>
                  </a:lnTo>
                  <a:lnTo>
                    <a:pt x="2948428" y="1282700"/>
                  </a:lnTo>
                  <a:lnTo>
                    <a:pt x="3004356" y="1409700"/>
                  </a:lnTo>
                  <a:lnTo>
                    <a:pt x="3134659" y="1739900"/>
                  </a:lnTo>
                  <a:lnTo>
                    <a:pt x="3283117" y="2171700"/>
                  </a:lnTo>
                  <a:lnTo>
                    <a:pt x="3393510" y="2641600"/>
                  </a:lnTo>
                  <a:lnTo>
                    <a:pt x="3402232" y="2705100"/>
                  </a:lnTo>
                  <a:lnTo>
                    <a:pt x="3409088" y="2755900"/>
                  </a:lnTo>
                  <a:lnTo>
                    <a:pt x="3414157" y="2819400"/>
                  </a:lnTo>
                  <a:lnTo>
                    <a:pt x="3417519" y="2870200"/>
                  </a:lnTo>
                  <a:lnTo>
                    <a:pt x="3419256" y="2933700"/>
                  </a:lnTo>
                  <a:lnTo>
                    <a:pt x="3419446" y="2984500"/>
                  </a:lnTo>
                  <a:lnTo>
                    <a:pt x="3418171" y="3035300"/>
                  </a:lnTo>
                  <a:lnTo>
                    <a:pt x="3415509" y="3098800"/>
                  </a:lnTo>
                  <a:lnTo>
                    <a:pt x="3411543" y="3149600"/>
                  </a:lnTo>
                  <a:lnTo>
                    <a:pt x="3406350" y="3200400"/>
                  </a:lnTo>
                  <a:lnTo>
                    <a:pt x="3400013" y="3251200"/>
                  </a:lnTo>
                  <a:lnTo>
                    <a:pt x="3392610" y="3302000"/>
                  </a:lnTo>
                  <a:lnTo>
                    <a:pt x="3384223" y="3340100"/>
                  </a:lnTo>
                  <a:lnTo>
                    <a:pt x="3374930" y="3390900"/>
                  </a:lnTo>
                  <a:lnTo>
                    <a:pt x="3364814" y="3441700"/>
                  </a:lnTo>
                  <a:lnTo>
                    <a:pt x="3353952" y="3492500"/>
                  </a:lnTo>
                  <a:lnTo>
                    <a:pt x="3342427" y="3530600"/>
                  </a:lnTo>
                  <a:lnTo>
                    <a:pt x="3330317" y="3581400"/>
                  </a:lnTo>
                  <a:lnTo>
                    <a:pt x="3317704" y="3619500"/>
                  </a:lnTo>
                  <a:lnTo>
                    <a:pt x="3304667" y="3670300"/>
                  </a:lnTo>
                  <a:lnTo>
                    <a:pt x="3291286" y="3708400"/>
                  </a:lnTo>
                  <a:lnTo>
                    <a:pt x="3277642" y="3759200"/>
                  </a:lnTo>
                  <a:lnTo>
                    <a:pt x="3263814" y="3797300"/>
                  </a:lnTo>
                  <a:lnTo>
                    <a:pt x="3249884" y="3835400"/>
                  </a:lnTo>
                  <a:lnTo>
                    <a:pt x="3235931" y="3886200"/>
                  </a:lnTo>
                  <a:lnTo>
                    <a:pt x="3208276" y="3962400"/>
                  </a:lnTo>
                  <a:lnTo>
                    <a:pt x="3194735" y="4000500"/>
                  </a:lnTo>
                  <a:lnTo>
                    <a:pt x="3181492" y="4038600"/>
                  </a:lnTo>
                  <a:lnTo>
                    <a:pt x="3168626" y="4076700"/>
                  </a:lnTo>
                  <a:lnTo>
                    <a:pt x="3154121" y="4127500"/>
                  </a:lnTo>
                  <a:lnTo>
                    <a:pt x="3142119" y="4178300"/>
                  </a:lnTo>
                  <a:lnTo>
                    <a:pt x="3132457" y="4216400"/>
                  </a:lnTo>
                  <a:lnTo>
                    <a:pt x="3124971" y="4267200"/>
                  </a:lnTo>
                  <a:lnTo>
                    <a:pt x="3119497" y="4305300"/>
                  </a:lnTo>
                  <a:lnTo>
                    <a:pt x="3115870" y="4343400"/>
                  </a:lnTo>
                  <a:lnTo>
                    <a:pt x="3113928" y="4381500"/>
                  </a:lnTo>
                  <a:lnTo>
                    <a:pt x="3113504" y="4419600"/>
                  </a:lnTo>
                  <a:lnTo>
                    <a:pt x="3114437" y="4457700"/>
                  </a:lnTo>
                  <a:lnTo>
                    <a:pt x="3116561" y="4508500"/>
                  </a:lnTo>
                  <a:lnTo>
                    <a:pt x="3119713" y="4546600"/>
                  </a:lnTo>
                  <a:lnTo>
                    <a:pt x="3123728" y="4584700"/>
                  </a:lnTo>
                  <a:lnTo>
                    <a:pt x="3128442" y="4622800"/>
                  </a:lnTo>
                  <a:lnTo>
                    <a:pt x="3133693" y="4673600"/>
                  </a:lnTo>
                  <a:lnTo>
                    <a:pt x="3139314" y="4711700"/>
                  </a:lnTo>
                  <a:lnTo>
                    <a:pt x="3145143" y="4762500"/>
                  </a:lnTo>
                  <a:lnTo>
                    <a:pt x="3151016" y="4813300"/>
                  </a:lnTo>
                  <a:lnTo>
                    <a:pt x="3156767" y="4864100"/>
                  </a:lnTo>
                  <a:lnTo>
                    <a:pt x="3162234" y="4927600"/>
                  </a:lnTo>
                  <a:lnTo>
                    <a:pt x="3167253" y="4978400"/>
                  </a:lnTo>
                  <a:lnTo>
                    <a:pt x="3171658" y="5041900"/>
                  </a:lnTo>
                  <a:lnTo>
                    <a:pt x="3175287" y="5118100"/>
                  </a:lnTo>
                  <a:lnTo>
                    <a:pt x="3177975" y="5181600"/>
                  </a:lnTo>
                  <a:lnTo>
                    <a:pt x="3179558" y="5257800"/>
                  </a:lnTo>
                  <a:lnTo>
                    <a:pt x="3141370" y="5676900"/>
                  </a:lnTo>
                  <a:lnTo>
                    <a:pt x="3049743" y="6019800"/>
                  </a:lnTo>
                  <a:lnTo>
                    <a:pt x="2956651" y="6248400"/>
                  </a:lnTo>
                  <a:lnTo>
                    <a:pt x="2914071" y="6324600"/>
                  </a:lnTo>
                  <a:lnTo>
                    <a:pt x="5395153" y="6324600"/>
                  </a:lnTo>
                  <a:lnTo>
                    <a:pt x="5374002" y="6337300"/>
                  </a:lnTo>
                  <a:lnTo>
                    <a:pt x="5329713" y="6362700"/>
                  </a:lnTo>
                  <a:lnTo>
                    <a:pt x="5283343" y="6400800"/>
                  </a:lnTo>
                  <a:lnTo>
                    <a:pt x="5234797" y="6426200"/>
                  </a:lnTo>
                  <a:lnTo>
                    <a:pt x="5183983" y="6451600"/>
                  </a:lnTo>
                  <a:lnTo>
                    <a:pt x="5130807" y="6489700"/>
                  </a:lnTo>
                  <a:lnTo>
                    <a:pt x="5075173" y="6515100"/>
                  </a:lnTo>
                  <a:lnTo>
                    <a:pt x="5016989" y="6540500"/>
                  </a:lnTo>
                  <a:lnTo>
                    <a:pt x="4956160" y="6578600"/>
                  </a:lnTo>
                  <a:lnTo>
                    <a:pt x="4892592" y="6604000"/>
                  </a:lnTo>
                  <a:lnTo>
                    <a:pt x="4826192" y="6642100"/>
                  </a:lnTo>
                  <a:lnTo>
                    <a:pt x="4756866" y="6667500"/>
                  </a:lnTo>
                  <a:lnTo>
                    <a:pt x="4693434" y="6692900"/>
                  </a:lnTo>
                  <a:lnTo>
                    <a:pt x="4632651" y="6718300"/>
                  </a:lnTo>
                  <a:lnTo>
                    <a:pt x="4574404" y="6756400"/>
                  </a:lnTo>
                  <a:lnTo>
                    <a:pt x="4518580" y="6781800"/>
                  </a:lnTo>
                  <a:lnTo>
                    <a:pt x="4465066" y="6807200"/>
                  </a:lnTo>
                  <a:lnTo>
                    <a:pt x="4413749" y="6819900"/>
                  </a:lnTo>
                  <a:lnTo>
                    <a:pt x="4364517" y="6845300"/>
                  </a:lnTo>
                  <a:lnTo>
                    <a:pt x="4317256" y="6870700"/>
                  </a:lnTo>
                  <a:lnTo>
                    <a:pt x="4271854" y="6896100"/>
                  </a:lnTo>
                  <a:lnTo>
                    <a:pt x="4228199" y="6921500"/>
                  </a:lnTo>
                  <a:lnTo>
                    <a:pt x="4186177" y="6934200"/>
                  </a:lnTo>
                  <a:lnTo>
                    <a:pt x="4145675" y="6959600"/>
                  </a:lnTo>
                  <a:lnTo>
                    <a:pt x="4106581" y="6985000"/>
                  </a:lnTo>
                  <a:lnTo>
                    <a:pt x="4068781" y="6997700"/>
                  </a:lnTo>
                  <a:lnTo>
                    <a:pt x="4032164" y="7023100"/>
                  </a:lnTo>
                  <a:lnTo>
                    <a:pt x="3996616" y="7048500"/>
                  </a:lnTo>
                  <a:lnTo>
                    <a:pt x="3962024" y="7061200"/>
                  </a:lnTo>
                  <a:lnTo>
                    <a:pt x="3928276" y="7086600"/>
                  </a:lnTo>
                  <a:lnTo>
                    <a:pt x="3895259" y="7099300"/>
                  </a:lnTo>
                  <a:lnTo>
                    <a:pt x="3862859" y="7124700"/>
                  </a:lnTo>
                  <a:lnTo>
                    <a:pt x="3830965" y="7150100"/>
                  </a:lnTo>
                  <a:lnTo>
                    <a:pt x="3799463" y="7162800"/>
                  </a:lnTo>
                  <a:lnTo>
                    <a:pt x="3706183" y="7239000"/>
                  </a:lnTo>
                  <a:lnTo>
                    <a:pt x="3675122" y="7251700"/>
                  </a:lnTo>
                  <a:lnTo>
                    <a:pt x="3612372" y="7302500"/>
                  </a:lnTo>
                  <a:lnTo>
                    <a:pt x="3580458" y="7327900"/>
                  </a:lnTo>
                  <a:lnTo>
                    <a:pt x="3548033" y="7353300"/>
                  </a:lnTo>
                  <a:lnTo>
                    <a:pt x="3514985" y="7378700"/>
                  </a:lnTo>
                  <a:lnTo>
                    <a:pt x="3481202" y="7404100"/>
                  </a:lnTo>
                  <a:lnTo>
                    <a:pt x="3446570" y="7429500"/>
                  </a:lnTo>
                  <a:lnTo>
                    <a:pt x="3410976" y="7467600"/>
                  </a:lnTo>
                  <a:lnTo>
                    <a:pt x="3374308" y="7493000"/>
                  </a:lnTo>
                  <a:lnTo>
                    <a:pt x="3336453" y="7531100"/>
                  </a:lnTo>
                  <a:lnTo>
                    <a:pt x="3297298" y="7556500"/>
                  </a:lnTo>
                  <a:lnTo>
                    <a:pt x="3170907" y="7658100"/>
                  </a:lnTo>
                  <a:lnTo>
                    <a:pt x="3125424" y="7696200"/>
                  </a:lnTo>
                  <a:lnTo>
                    <a:pt x="3072675" y="7747000"/>
                  </a:lnTo>
                  <a:close/>
                </a:path>
                <a:path w="7287259" h="7747000">
                  <a:moveTo>
                    <a:pt x="5395153" y="6324600"/>
                  </a:moveTo>
                  <a:lnTo>
                    <a:pt x="2914071" y="6324600"/>
                  </a:lnTo>
                  <a:lnTo>
                    <a:pt x="2961434" y="6273800"/>
                  </a:lnTo>
                  <a:lnTo>
                    <a:pt x="3111429" y="6134100"/>
                  </a:lnTo>
                  <a:lnTo>
                    <a:pt x="3375917" y="5918200"/>
                  </a:lnTo>
                  <a:lnTo>
                    <a:pt x="3766754" y="5626100"/>
                  </a:lnTo>
                  <a:lnTo>
                    <a:pt x="3807326" y="5600700"/>
                  </a:lnTo>
                  <a:lnTo>
                    <a:pt x="3845856" y="5575300"/>
                  </a:lnTo>
                  <a:lnTo>
                    <a:pt x="3882465" y="5549900"/>
                  </a:lnTo>
                  <a:lnTo>
                    <a:pt x="3917274" y="5524500"/>
                  </a:lnTo>
                  <a:lnTo>
                    <a:pt x="3950405" y="5511800"/>
                  </a:lnTo>
                  <a:lnTo>
                    <a:pt x="3981980" y="5486400"/>
                  </a:lnTo>
                  <a:lnTo>
                    <a:pt x="4012118" y="5473700"/>
                  </a:lnTo>
                  <a:lnTo>
                    <a:pt x="4040943" y="5448300"/>
                  </a:lnTo>
                  <a:lnTo>
                    <a:pt x="4068575" y="5435600"/>
                  </a:lnTo>
                  <a:lnTo>
                    <a:pt x="4120746" y="5397500"/>
                  </a:lnTo>
                  <a:lnTo>
                    <a:pt x="4145527" y="5384800"/>
                  </a:lnTo>
                  <a:lnTo>
                    <a:pt x="4169601" y="5372100"/>
                  </a:lnTo>
                  <a:lnTo>
                    <a:pt x="4193089" y="5359400"/>
                  </a:lnTo>
                  <a:lnTo>
                    <a:pt x="4238791" y="5334000"/>
                  </a:lnTo>
                  <a:lnTo>
                    <a:pt x="4261248" y="5308600"/>
                  </a:lnTo>
                  <a:lnTo>
                    <a:pt x="4328500" y="5270500"/>
                  </a:lnTo>
                  <a:lnTo>
                    <a:pt x="4351281" y="5245100"/>
                  </a:lnTo>
                  <a:lnTo>
                    <a:pt x="4374447" y="5232400"/>
                  </a:lnTo>
                  <a:lnTo>
                    <a:pt x="4398119" y="5219700"/>
                  </a:lnTo>
                  <a:lnTo>
                    <a:pt x="4422418" y="5194300"/>
                  </a:lnTo>
                  <a:lnTo>
                    <a:pt x="4447466" y="5181600"/>
                  </a:lnTo>
                  <a:lnTo>
                    <a:pt x="4473383" y="5156200"/>
                  </a:lnTo>
                  <a:lnTo>
                    <a:pt x="4500291" y="5130800"/>
                  </a:lnTo>
                  <a:lnTo>
                    <a:pt x="4528312" y="5105400"/>
                  </a:lnTo>
                  <a:lnTo>
                    <a:pt x="4557566" y="5080000"/>
                  </a:lnTo>
                  <a:lnTo>
                    <a:pt x="4588176" y="5054600"/>
                  </a:lnTo>
                  <a:lnTo>
                    <a:pt x="4620262" y="5029200"/>
                  </a:lnTo>
                  <a:lnTo>
                    <a:pt x="4653945" y="4991100"/>
                  </a:lnTo>
                  <a:lnTo>
                    <a:pt x="4689348" y="4965700"/>
                  </a:lnTo>
                  <a:lnTo>
                    <a:pt x="4726591" y="4927600"/>
                  </a:lnTo>
                  <a:lnTo>
                    <a:pt x="4765796" y="4889500"/>
                  </a:lnTo>
                  <a:lnTo>
                    <a:pt x="4807084" y="4851400"/>
                  </a:lnTo>
                  <a:lnTo>
                    <a:pt x="4850576" y="4813300"/>
                  </a:lnTo>
                  <a:lnTo>
                    <a:pt x="4896394" y="4762500"/>
                  </a:lnTo>
                  <a:lnTo>
                    <a:pt x="4944659" y="4711700"/>
                  </a:lnTo>
                  <a:lnTo>
                    <a:pt x="4995492" y="4660900"/>
                  </a:lnTo>
                  <a:lnTo>
                    <a:pt x="5049015" y="4610100"/>
                  </a:lnTo>
                  <a:lnTo>
                    <a:pt x="5105349" y="4559300"/>
                  </a:lnTo>
                  <a:lnTo>
                    <a:pt x="5164616" y="4495800"/>
                  </a:lnTo>
                  <a:lnTo>
                    <a:pt x="5226936" y="4432300"/>
                  </a:lnTo>
                  <a:lnTo>
                    <a:pt x="5942630" y="3822700"/>
                  </a:lnTo>
                  <a:lnTo>
                    <a:pt x="6603567" y="3416300"/>
                  </a:lnTo>
                  <a:lnTo>
                    <a:pt x="7088813" y="3175000"/>
                  </a:lnTo>
                  <a:lnTo>
                    <a:pt x="7277437" y="3098800"/>
                  </a:lnTo>
                  <a:lnTo>
                    <a:pt x="7287148" y="3187700"/>
                  </a:lnTo>
                  <a:lnTo>
                    <a:pt x="7218092" y="3530600"/>
                  </a:lnTo>
                  <a:lnTo>
                    <a:pt x="6922981" y="4191000"/>
                  </a:lnTo>
                  <a:lnTo>
                    <a:pt x="6254529" y="5283200"/>
                  </a:lnTo>
                  <a:lnTo>
                    <a:pt x="6227239" y="5321300"/>
                  </a:lnTo>
                  <a:lnTo>
                    <a:pt x="6200873" y="5359400"/>
                  </a:lnTo>
                  <a:lnTo>
                    <a:pt x="6175339" y="5397500"/>
                  </a:lnTo>
                  <a:lnTo>
                    <a:pt x="6150541" y="5435600"/>
                  </a:lnTo>
                  <a:lnTo>
                    <a:pt x="6126386" y="5473700"/>
                  </a:lnTo>
                  <a:lnTo>
                    <a:pt x="6102780" y="5511800"/>
                  </a:lnTo>
                  <a:lnTo>
                    <a:pt x="6056840" y="5588000"/>
                  </a:lnTo>
                  <a:lnTo>
                    <a:pt x="6034317" y="5613400"/>
                  </a:lnTo>
                  <a:lnTo>
                    <a:pt x="5967413" y="5727700"/>
                  </a:lnTo>
                  <a:lnTo>
                    <a:pt x="5945020" y="5753100"/>
                  </a:lnTo>
                  <a:lnTo>
                    <a:pt x="5922424" y="5791200"/>
                  </a:lnTo>
                  <a:lnTo>
                    <a:pt x="5899532" y="5816600"/>
                  </a:lnTo>
                  <a:lnTo>
                    <a:pt x="5876250" y="5854700"/>
                  </a:lnTo>
                  <a:lnTo>
                    <a:pt x="5852483" y="5880100"/>
                  </a:lnTo>
                  <a:lnTo>
                    <a:pt x="5828139" y="5918200"/>
                  </a:lnTo>
                  <a:lnTo>
                    <a:pt x="5803122" y="5943600"/>
                  </a:lnTo>
                  <a:lnTo>
                    <a:pt x="5777339" y="5981700"/>
                  </a:lnTo>
                  <a:lnTo>
                    <a:pt x="5750696" y="6007100"/>
                  </a:lnTo>
                  <a:lnTo>
                    <a:pt x="5723099" y="6045200"/>
                  </a:lnTo>
                  <a:lnTo>
                    <a:pt x="5694454" y="6070600"/>
                  </a:lnTo>
                  <a:lnTo>
                    <a:pt x="5664668" y="6096000"/>
                  </a:lnTo>
                  <a:lnTo>
                    <a:pt x="5633646" y="6134100"/>
                  </a:lnTo>
                  <a:lnTo>
                    <a:pt x="5601294" y="6159500"/>
                  </a:lnTo>
                  <a:lnTo>
                    <a:pt x="5567519" y="6184900"/>
                  </a:lnTo>
                  <a:lnTo>
                    <a:pt x="5532226" y="6223000"/>
                  </a:lnTo>
                  <a:lnTo>
                    <a:pt x="5495322" y="6248400"/>
                  </a:lnTo>
                  <a:lnTo>
                    <a:pt x="5456712" y="6273800"/>
                  </a:lnTo>
                  <a:lnTo>
                    <a:pt x="5416304" y="6311900"/>
                  </a:lnTo>
                  <a:lnTo>
                    <a:pt x="5395153" y="6324600"/>
                  </a:lnTo>
                  <a:close/>
                </a:path>
                <a:path w="7287259" h="7747000">
                  <a:moveTo>
                    <a:pt x="1376463" y="7747000"/>
                  </a:moveTo>
                  <a:lnTo>
                    <a:pt x="1255506" y="7747000"/>
                  </a:lnTo>
                  <a:lnTo>
                    <a:pt x="1259422" y="7721600"/>
                  </a:lnTo>
                  <a:lnTo>
                    <a:pt x="1268790" y="7670800"/>
                  </a:lnTo>
                  <a:lnTo>
                    <a:pt x="1279853" y="7620000"/>
                  </a:lnTo>
                  <a:lnTo>
                    <a:pt x="1292510" y="7569200"/>
                  </a:lnTo>
                  <a:lnTo>
                    <a:pt x="1306660" y="7518400"/>
                  </a:lnTo>
                  <a:lnTo>
                    <a:pt x="1322199" y="7467600"/>
                  </a:lnTo>
                  <a:lnTo>
                    <a:pt x="1339026" y="7416800"/>
                  </a:lnTo>
                  <a:lnTo>
                    <a:pt x="1357039" y="7366000"/>
                  </a:lnTo>
                  <a:lnTo>
                    <a:pt x="1369900" y="7323236"/>
                  </a:lnTo>
                  <a:lnTo>
                    <a:pt x="1372507" y="7366000"/>
                  </a:lnTo>
                  <a:lnTo>
                    <a:pt x="1374877" y="7429500"/>
                  </a:lnTo>
                  <a:lnTo>
                    <a:pt x="1376493" y="7480300"/>
                  </a:lnTo>
                  <a:lnTo>
                    <a:pt x="1377331" y="7543800"/>
                  </a:lnTo>
                  <a:lnTo>
                    <a:pt x="1377284" y="7620000"/>
                  </a:lnTo>
                  <a:lnTo>
                    <a:pt x="1376463" y="7747000"/>
                  </a:lnTo>
                  <a:close/>
                </a:path>
              </a:pathLst>
            </a:custGeom>
            <a:solidFill>
              <a:srgbClr val="4A543A"/>
            </a:solidFill>
          </p:spPr>
          <p:txBody>
            <a:bodyPr wrap="square" lIns="0" tIns="0" rIns="0" bIns="0" rtlCol="0"/>
            <a:lstStyle/>
            <a:p>
              <a:endParaRPr sz="1200"/>
            </a:p>
          </p:txBody>
        </p:sp>
        <p:sp>
          <p:nvSpPr>
            <p:cNvPr id="9" name="object 9"/>
            <p:cNvSpPr/>
            <p:nvPr/>
          </p:nvSpPr>
          <p:spPr>
            <a:xfrm>
              <a:off x="0" y="2589523"/>
              <a:ext cx="7123430" cy="7697470"/>
            </a:xfrm>
            <a:custGeom>
              <a:avLst/>
              <a:gdLst/>
              <a:ahLst/>
              <a:cxnLst/>
              <a:rect l="l" t="t" r="r" b="b"/>
              <a:pathLst>
                <a:path w="7123430" h="7697470">
                  <a:moveTo>
                    <a:pt x="70231" y="4895277"/>
                  </a:moveTo>
                  <a:lnTo>
                    <a:pt x="0" y="4601510"/>
                  </a:lnTo>
                  <a:lnTo>
                    <a:pt x="0" y="4554004"/>
                  </a:lnTo>
                  <a:lnTo>
                    <a:pt x="73354" y="4884343"/>
                  </a:lnTo>
                  <a:lnTo>
                    <a:pt x="74916" y="4892153"/>
                  </a:lnTo>
                  <a:lnTo>
                    <a:pt x="70231" y="4895277"/>
                  </a:lnTo>
                  <a:close/>
                </a:path>
                <a:path w="7123430" h="7697470">
                  <a:moveTo>
                    <a:pt x="70231" y="3336410"/>
                  </a:moveTo>
                  <a:lnTo>
                    <a:pt x="0" y="3042644"/>
                  </a:lnTo>
                  <a:lnTo>
                    <a:pt x="0" y="2995138"/>
                  </a:lnTo>
                  <a:lnTo>
                    <a:pt x="73354" y="3325476"/>
                  </a:lnTo>
                  <a:lnTo>
                    <a:pt x="74916" y="3333286"/>
                  </a:lnTo>
                  <a:lnTo>
                    <a:pt x="70231" y="3336410"/>
                  </a:lnTo>
                  <a:close/>
                </a:path>
                <a:path w="7123430" h="7697470">
                  <a:moveTo>
                    <a:pt x="356021" y="1905628"/>
                  </a:moveTo>
                  <a:lnTo>
                    <a:pt x="279497" y="1574486"/>
                  </a:lnTo>
                  <a:lnTo>
                    <a:pt x="277936" y="1565114"/>
                  </a:lnTo>
                  <a:lnTo>
                    <a:pt x="282621" y="1561990"/>
                  </a:lnTo>
                  <a:lnTo>
                    <a:pt x="359144" y="1894694"/>
                  </a:lnTo>
                  <a:lnTo>
                    <a:pt x="360706" y="1902504"/>
                  </a:lnTo>
                  <a:lnTo>
                    <a:pt x="356021" y="1905628"/>
                  </a:lnTo>
                  <a:close/>
                </a:path>
                <a:path w="7123430" h="7697470">
                  <a:moveTo>
                    <a:pt x="148315" y="342075"/>
                  </a:moveTo>
                  <a:lnTo>
                    <a:pt x="71792" y="10933"/>
                  </a:lnTo>
                  <a:lnTo>
                    <a:pt x="70231" y="3123"/>
                  </a:lnTo>
                  <a:lnTo>
                    <a:pt x="74916" y="0"/>
                  </a:lnTo>
                  <a:lnTo>
                    <a:pt x="82724" y="3123"/>
                  </a:lnTo>
                  <a:lnTo>
                    <a:pt x="89142" y="7199"/>
                  </a:lnTo>
                  <a:lnTo>
                    <a:pt x="94242" y="12300"/>
                  </a:lnTo>
                  <a:lnTo>
                    <a:pt x="97878" y="18280"/>
                  </a:lnTo>
                  <a:lnTo>
                    <a:pt x="99903" y="24991"/>
                  </a:lnTo>
                  <a:lnTo>
                    <a:pt x="151439" y="331141"/>
                  </a:lnTo>
                  <a:lnTo>
                    <a:pt x="153001" y="338951"/>
                  </a:lnTo>
                  <a:lnTo>
                    <a:pt x="148315" y="342075"/>
                  </a:lnTo>
                  <a:close/>
                </a:path>
                <a:path w="7123430" h="7697470">
                  <a:moveTo>
                    <a:pt x="381008" y="2827202"/>
                  </a:moveTo>
                  <a:lnTo>
                    <a:pt x="304485" y="2496060"/>
                  </a:lnTo>
                  <a:lnTo>
                    <a:pt x="302923" y="2488250"/>
                  </a:lnTo>
                  <a:lnTo>
                    <a:pt x="307608" y="2485126"/>
                  </a:lnTo>
                  <a:lnTo>
                    <a:pt x="315416" y="2488250"/>
                  </a:lnTo>
                  <a:lnTo>
                    <a:pt x="321834" y="2492326"/>
                  </a:lnTo>
                  <a:lnTo>
                    <a:pt x="326934" y="2497426"/>
                  </a:lnTo>
                  <a:lnTo>
                    <a:pt x="330570" y="2503406"/>
                  </a:lnTo>
                  <a:lnTo>
                    <a:pt x="332595" y="2510118"/>
                  </a:lnTo>
                  <a:lnTo>
                    <a:pt x="384131" y="2816268"/>
                  </a:lnTo>
                  <a:lnTo>
                    <a:pt x="385693" y="2824078"/>
                  </a:lnTo>
                  <a:lnTo>
                    <a:pt x="381008" y="2827202"/>
                  </a:lnTo>
                  <a:close/>
                </a:path>
                <a:path w="7123430" h="7697470">
                  <a:moveTo>
                    <a:pt x="70231" y="6240150"/>
                  </a:moveTo>
                  <a:lnTo>
                    <a:pt x="0" y="5946384"/>
                  </a:lnTo>
                  <a:lnTo>
                    <a:pt x="0" y="5898878"/>
                  </a:lnTo>
                  <a:lnTo>
                    <a:pt x="73354" y="6229216"/>
                  </a:lnTo>
                  <a:lnTo>
                    <a:pt x="74916" y="6237026"/>
                  </a:lnTo>
                  <a:lnTo>
                    <a:pt x="70231" y="6240150"/>
                  </a:lnTo>
                  <a:close/>
                </a:path>
                <a:path w="7123430" h="7697470">
                  <a:moveTo>
                    <a:pt x="840469" y="7697476"/>
                  </a:moveTo>
                  <a:lnTo>
                    <a:pt x="814725" y="7697476"/>
                  </a:lnTo>
                  <a:lnTo>
                    <a:pt x="805787" y="7644379"/>
                  </a:lnTo>
                  <a:lnTo>
                    <a:pt x="805787" y="7636570"/>
                  </a:lnTo>
                  <a:lnTo>
                    <a:pt x="810473" y="7633445"/>
                  </a:lnTo>
                  <a:lnTo>
                    <a:pt x="840469" y="7697476"/>
                  </a:lnTo>
                  <a:close/>
                </a:path>
                <a:path w="7123430" h="7697470">
                  <a:moveTo>
                    <a:pt x="212345" y="4195505"/>
                  </a:moveTo>
                  <a:lnTo>
                    <a:pt x="135822" y="3864363"/>
                  </a:lnTo>
                  <a:lnTo>
                    <a:pt x="134260" y="3858115"/>
                  </a:lnTo>
                  <a:lnTo>
                    <a:pt x="215468" y="4184571"/>
                  </a:lnTo>
                  <a:lnTo>
                    <a:pt x="217030" y="4192381"/>
                  </a:lnTo>
                  <a:lnTo>
                    <a:pt x="212345" y="4195505"/>
                  </a:lnTo>
                  <a:close/>
                </a:path>
                <a:path w="7123430" h="7697470">
                  <a:moveTo>
                    <a:pt x="329472" y="1262087"/>
                  </a:moveTo>
                  <a:lnTo>
                    <a:pt x="252949" y="930946"/>
                  </a:lnTo>
                  <a:lnTo>
                    <a:pt x="251387" y="923136"/>
                  </a:lnTo>
                  <a:lnTo>
                    <a:pt x="332595" y="1251154"/>
                  </a:lnTo>
                  <a:lnTo>
                    <a:pt x="334157" y="1258963"/>
                  </a:lnTo>
                  <a:lnTo>
                    <a:pt x="329472" y="1262087"/>
                  </a:lnTo>
                  <a:close/>
                </a:path>
                <a:path w="7123430" h="7697470">
                  <a:moveTo>
                    <a:pt x="329472" y="5638784"/>
                  </a:moveTo>
                  <a:lnTo>
                    <a:pt x="252949" y="5307642"/>
                  </a:lnTo>
                  <a:lnTo>
                    <a:pt x="251387" y="5298270"/>
                  </a:lnTo>
                  <a:lnTo>
                    <a:pt x="256072" y="5295146"/>
                  </a:lnTo>
                  <a:lnTo>
                    <a:pt x="332595" y="5627850"/>
                  </a:lnTo>
                  <a:lnTo>
                    <a:pt x="334157" y="5635660"/>
                  </a:lnTo>
                  <a:lnTo>
                    <a:pt x="329472" y="5638784"/>
                  </a:lnTo>
                  <a:close/>
                </a:path>
                <a:path w="7123430" h="7697470">
                  <a:moveTo>
                    <a:pt x="641810" y="5048352"/>
                  </a:moveTo>
                  <a:lnTo>
                    <a:pt x="565287" y="4717210"/>
                  </a:lnTo>
                  <a:lnTo>
                    <a:pt x="563725" y="4709400"/>
                  </a:lnTo>
                  <a:lnTo>
                    <a:pt x="568410" y="4706276"/>
                  </a:lnTo>
                  <a:lnTo>
                    <a:pt x="576219" y="4709400"/>
                  </a:lnTo>
                  <a:lnTo>
                    <a:pt x="582636" y="4713475"/>
                  </a:lnTo>
                  <a:lnTo>
                    <a:pt x="587736" y="4718576"/>
                  </a:lnTo>
                  <a:lnTo>
                    <a:pt x="591372" y="4724556"/>
                  </a:lnTo>
                  <a:lnTo>
                    <a:pt x="593398" y="4731267"/>
                  </a:lnTo>
                  <a:lnTo>
                    <a:pt x="644933" y="5037418"/>
                  </a:lnTo>
                  <a:lnTo>
                    <a:pt x="646495" y="5045228"/>
                  </a:lnTo>
                  <a:lnTo>
                    <a:pt x="641810" y="5048352"/>
                  </a:lnTo>
                  <a:close/>
                </a:path>
                <a:path w="7123430" h="7697470">
                  <a:moveTo>
                    <a:pt x="615261" y="6880566"/>
                  </a:moveTo>
                  <a:lnTo>
                    <a:pt x="538738" y="6549424"/>
                  </a:lnTo>
                  <a:lnTo>
                    <a:pt x="537177" y="6541614"/>
                  </a:lnTo>
                  <a:lnTo>
                    <a:pt x="618385" y="6869632"/>
                  </a:lnTo>
                  <a:lnTo>
                    <a:pt x="619947" y="6877442"/>
                  </a:lnTo>
                  <a:lnTo>
                    <a:pt x="615261" y="6880566"/>
                  </a:lnTo>
                  <a:close/>
                </a:path>
                <a:path w="7123430" h="7697470">
                  <a:moveTo>
                    <a:pt x="933846" y="6087075"/>
                  </a:moveTo>
                  <a:lnTo>
                    <a:pt x="857323" y="5755933"/>
                  </a:lnTo>
                  <a:lnTo>
                    <a:pt x="855761" y="5748123"/>
                  </a:lnTo>
                  <a:lnTo>
                    <a:pt x="860447" y="5744999"/>
                  </a:lnTo>
                  <a:lnTo>
                    <a:pt x="868255" y="5748123"/>
                  </a:lnTo>
                  <a:lnTo>
                    <a:pt x="874673" y="5752199"/>
                  </a:lnTo>
                  <a:lnTo>
                    <a:pt x="879773" y="5757300"/>
                  </a:lnTo>
                  <a:lnTo>
                    <a:pt x="883408" y="5763279"/>
                  </a:lnTo>
                  <a:lnTo>
                    <a:pt x="885434" y="5769991"/>
                  </a:lnTo>
                  <a:lnTo>
                    <a:pt x="936970" y="6076141"/>
                  </a:lnTo>
                  <a:lnTo>
                    <a:pt x="938531" y="6083951"/>
                  </a:lnTo>
                  <a:lnTo>
                    <a:pt x="933846" y="6087075"/>
                  </a:lnTo>
                  <a:close/>
                </a:path>
                <a:path w="7123430" h="7697470">
                  <a:moveTo>
                    <a:pt x="2723545" y="3642561"/>
                  </a:moveTo>
                  <a:lnTo>
                    <a:pt x="2647022" y="3311418"/>
                  </a:lnTo>
                  <a:lnTo>
                    <a:pt x="2645460" y="3303609"/>
                  </a:lnTo>
                  <a:lnTo>
                    <a:pt x="2650145" y="3300485"/>
                  </a:lnTo>
                  <a:lnTo>
                    <a:pt x="2657954" y="3303609"/>
                  </a:lnTo>
                  <a:lnTo>
                    <a:pt x="2664371" y="3307684"/>
                  </a:lnTo>
                  <a:lnTo>
                    <a:pt x="2669471" y="3312785"/>
                  </a:lnTo>
                  <a:lnTo>
                    <a:pt x="2673107" y="3318765"/>
                  </a:lnTo>
                  <a:lnTo>
                    <a:pt x="2675132" y="3325476"/>
                  </a:lnTo>
                  <a:lnTo>
                    <a:pt x="2726668" y="3631626"/>
                  </a:lnTo>
                  <a:lnTo>
                    <a:pt x="2728230" y="3639436"/>
                  </a:lnTo>
                  <a:lnTo>
                    <a:pt x="2723545" y="3642561"/>
                  </a:lnTo>
                  <a:close/>
                </a:path>
                <a:path w="7123430" h="7697470">
                  <a:moveTo>
                    <a:pt x="1670965" y="7186717"/>
                  </a:moveTo>
                  <a:lnTo>
                    <a:pt x="1594442" y="6855574"/>
                  </a:lnTo>
                  <a:lnTo>
                    <a:pt x="1592880" y="6846203"/>
                  </a:lnTo>
                  <a:lnTo>
                    <a:pt x="1597565" y="6843078"/>
                  </a:lnTo>
                  <a:lnTo>
                    <a:pt x="1674088" y="7175782"/>
                  </a:lnTo>
                  <a:lnTo>
                    <a:pt x="1675650" y="7183592"/>
                  </a:lnTo>
                  <a:lnTo>
                    <a:pt x="1670965" y="7186717"/>
                  </a:lnTo>
                  <a:close/>
                </a:path>
                <a:path w="7123430" h="7697470">
                  <a:moveTo>
                    <a:pt x="2248791" y="6374482"/>
                  </a:moveTo>
                  <a:lnTo>
                    <a:pt x="2170706" y="6043340"/>
                  </a:lnTo>
                  <a:lnTo>
                    <a:pt x="2170706" y="6035530"/>
                  </a:lnTo>
                  <a:lnTo>
                    <a:pt x="2175391" y="6032405"/>
                  </a:lnTo>
                  <a:lnTo>
                    <a:pt x="2183200" y="6035530"/>
                  </a:lnTo>
                  <a:lnTo>
                    <a:pt x="2251914" y="6363548"/>
                  </a:lnTo>
                  <a:lnTo>
                    <a:pt x="2253475" y="6371358"/>
                  </a:lnTo>
                  <a:lnTo>
                    <a:pt x="2248791" y="6374482"/>
                  </a:lnTo>
                  <a:close/>
                </a:path>
                <a:path w="7123430" h="7697470">
                  <a:moveTo>
                    <a:pt x="2912509" y="4251737"/>
                  </a:moveTo>
                  <a:lnTo>
                    <a:pt x="2835987" y="3920595"/>
                  </a:lnTo>
                  <a:lnTo>
                    <a:pt x="2834425" y="3912785"/>
                  </a:lnTo>
                  <a:lnTo>
                    <a:pt x="2839110" y="3909661"/>
                  </a:lnTo>
                  <a:lnTo>
                    <a:pt x="2846919" y="3912785"/>
                  </a:lnTo>
                  <a:lnTo>
                    <a:pt x="2853336" y="3916860"/>
                  </a:lnTo>
                  <a:lnTo>
                    <a:pt x="2858436" y="3921961"/>
                  </a:lnTo>
                  <a:lnTo>
                    <a:pt x="2862072" y="3927941"/>
                  </a:lnTo>
                  <a:lnTo>
                    <a:pt x="2864097" y="3934652"/>
                  </a:lnTo>
                  <a:lnTo>
                    <a:pt x="2915633" y="4240803"/>
                  </a:lnTo>
                  <a:lnTo>
                    <a:pt x="2917194" y="4248613"/>
                  </a:lnTo>
                  <a:lnTo>
                    <a:pt x="2912509" y="4251737"/>
                  </a:lnTo>
                  <a:close/>
                </a:path>
                <a:path w="7123430" h="7697470">
                  <a:moveTo>
                    <a:pt x="2696996" y="4864037"/>
                  </a:moveTo>
                  <a:lnTo>
                    <a:pt x="2620473" y="4532895"/>
                  </a:lnTo>
                  <a:lnTo>
                    <a:pt x="2618911" y="4525085"/>
                  </a:lnTo>
                  <a:lnTo>
                    <a:pt x="2623596" y="4521961"/>
                  </a:lnTo>
                  <a:lnTo>
                    <a:pt x="2631405" y="4525085"/>
                  </a:lnTo>
                  <a:lnTo>
                    <a:pt x="2637823" y="4529161"/>
                  </a:lnTo>
                  <a:lnTo>
                    <a:pt x="2642922" y="4534262"/>
                  </a:lnTo>
                  <a:lnTo>
                    <a:pt x="2646558" y="4540241"/>
                  </a:lnTo>
                  <a:lnTo>
                    <a:pt x="2648584" y="4546953"/>
                  </a:lnTo>
                  <a:lnTo>
                    <a:pt x="2700119" y="4853103"/>
                  </a:lnTo>
                  <a:lnTo>
                    <a:pt x="2701681" y="4860913"/>
                  </a:lnTo>
                  <a:lnTo>
                    <a:pt x="2696996" y="4864037"/>
                  </a:lnTo>
                  <a:close/>
                </a:path>
                <a:path w="7123430" h="7697470">
                  <a:moveTo>
                    <a:pt x="3385702" y="3234881"/>
                  </a:moveTo>
                  <a:lnTo>
                    <a:pt x="3309179" y="2903739"/>
                  </a:lnTo>
                  <a:lnTo>
                    <a:pt x="3307618" y="2895929"/>
                  </a:lnTo>
                  <a:lnTo>
                    <a:pt x="3388825" y="3223947"/>
                  </a:lnTo>
                  <a:lnTo>
                    <a:pt x="3390387" y="3231757"/>
                  </a:lnTo>
                  <a:lnTo>
                    <a:pt x="3385702" y="3234881"/>
                  </a:lnTo>
                  <a:close/>
                </a:path>
                <a:path w="7123430" h="7697470">
                  <a:moveTo>
                    <a:pt x="2459619" y="4197067"/>
                  </a:moveTo>
                  <a:lnTo>
                    <a:pt x="2383096" y="3865925"/>
                  </a:lnTo>
                  <a:lnTo>
                    <a:pt x="2383096" y="3858115"/>
                  </a:lnTo>
                  <a:lnTo>
                    <a:pt x="2387781" y="3854991"/>
                  </a:lnTo>
                  <a:lnTo>
                    <a:pt x="2394028" y="3858115"/>
                  </a:lnTo>
                  <a:lnTo>
                    <a:pt x="2462742" y="4186133"/>
                  </a:lnTo>
                  <a:lnTo>
                    <a:pt x="2464304" y="4193943"/>
                  </a:lnTo>
                  <a:lnTo>
                    <a:pt x="2459619" y="4197067"/>
                  </a:lnTo>
                  <a:close/>
                </a:path>
                <a:path w="7123430" h="7697470">
                  <a:moveTo>
                    <a:pt x="2433070" y="5485709"/>
                  </a:moveTo>
                  <a:lnTo>
                    <a:pt x="2356547" y="5154567"/>
                  </a:lnTo>
                  <a:lnTo>
                    <a:pt x="2356547" y="5145195"/>
                  </a:lnTo>
                  <a:lnTo>
                    <a:pt x="2361232" y="5142071"/>
                  </a:lnTo>
                  <a:lnTo>
                    <a:pt x="2367479" y="5146757"/>
                  </a:lnTo>
                  <a:lnTo>
                    <a:pt x="2373897" y="5150833"/>
                  </a:lnTo>
                  <a:lnTo>
                    <a:pt x="2378997" y="5155933"/>
                  </a:lnTo>
                  <a:lnTo>
                    <a:pt x="2382632" y="5161913"/>
                  </a:lnTo>
                  <a:lnTo>
                    <a:pt x="2384658" y="5168625"/>
                  </a:lnTo>
                  <a:lnTo>
                    <a:pt x="2436194" y="5474775"/>
                  </a:lnTo>
                  <a:lnTo>
                    <a:pt x="2437755" y="5482585"/>
                  </a:lnTo>
                  <a:lnTo>
                    <a:pt x="2433070" y="5485709"/>
                  </a:lnTo>
                  <a:close/>
                </a:path>
                <a:path w="7123430" h="7697470">
                  <a:moveTo>
                    <a:pt x="1986426" y="4968691"/>
                  </a:moveTo>
                  <a:lnTo>
                    <a:pt x="1909903" y="4637548"/>
                  </a:lnTo>
                  <a:lnTo>
                    <a:pt x="1908342" y="4629738"/>
                  </a:lnTo>
                  <a:lnTo>
                    <a:pt x="1913027" y="4626614"/>
                  </a:lnTo>
                  <a:lnTo>
                    <a:pt x="1920835" y="4629738"/>
                  </a:lnTo>
                  <a:lnTo>
                    <a:pt x="1927253" y="4633814"/>
                  </a:lnTo>
                  <a:lnTo>
                    <a:pt x="1932353" y="4638915"/>
                  </a:lnTo>
                  <a:lnTo>
                    <a:pt x="1935988" y="4644895"/>
                  </a:lnTo>
                  <a:lnTo>
                    <a:pt x="1938014" y="4651606"/>
                  </a:lnTo>
                  <a:lnTo>
                    <a:pt x="1989550" y="4957756"/>
                  </a:lnTo>
                  <a:lnTo>
                    <a:pt x="1991111" y="4965566"/>
                  </a:lnTo>
                  <a:lnTo>
                    <a:pt x="1986426" y="4968691"/>
                  </a:lnTo>
                  <a:close/>
                </a:path>
                <a:path w="7123430" h="7697470">
                  <a:moveTo>
                    <a:pt x="2912509" y="1752552"/>
                  </a:moveTo>
                  <a:lnTo>
                    <a:pt x="2835987" y="1421411"/>
                  </a:lnTo>
                  <a:lnTo>
                    <a:pt x="2834425" y="1413601"/>
                  </a:lnTo>
                  <a:lnTo>
                    <a:pt x="2839110" y="1410477"/>
                  </a:lnTo>
                  <a:lnTo>
                    <a:pt x="2846919" y="1413601"/>
                  </a:lnTo>
                  <a:lnTo>
                    <a:pt x="2853336" y="1417676"/>
                  </a:lnTo>
                  <a:lnTo>
                    <a:pt x="2858436" y="1422777"/>
                  </a:lnTo>
                  <a:lnTo>
                    <a:pt x="2862072" y="1428757"/>
                  </a:lnTo>
                  <a:lnTo>
                    <a:pt x="2864097" y="1435468"/>
                  </a:lnTo>
                  <a:lnTo>
                    <a:pt x="2915633" y="1741619"/>
                  </a:lnTo>
                  <a:lnTo>
                    <a:pt x="2917194" y="1749429"/>
                  </a:lnTo>
                  <a:lnTo>
                    <a:pt x="2912509" y="1752552"/>
                  </a:lnTo>
                  <a:close/>
                </a:path>
                <a:path w="7123430" h="7697470">
                  <a:moveTo>
                    <a:pt x="2937496" y="2669441"/>
                  </a:moveTo>
                  <a:lnTo>
                    <a:pt x="2860973" y="2338299"/>
                  </a:lnTo>
                  <a:lnTo>
                    <a:pt x="2859412" y="2330489"/>
                  </a:lnTo>
                  <a:lnTo>
                    <a:pt x="2864097" y="2327365"/>
                  </a:lnTo>
                  <a:lnTo>
                    <a:pt x="2871905" y="2330489"/>
                  </a:lnTo>
                  <a:lnTo>
                    <a:pt x="2878323" y="2334565"/>
                  </a:lnTo>
                  <a:lnTo>
                    <a:pt x="2883423" y="2339665"/>
                  </a:lnTo>
                  <a:lnTo>
                    <a:pt x="2887059" y="2345645"/>
                  </a:lnTo>
                  <a:lnTo>
                    <a:pt x="2889084" y="2352357"/>
                  </a:lnTo>
                  <a:lnTo>
                    <a:pt x="2940620" y="2658507"/>
                  </a:lnTo>
                  <a:lnTo>
                    <a:pt x="2942181" y="2666317"/>
                  </a:lnTo>
                  <a:lnTo>
                    <a:pt x="2937496" y="2669441"/>
                  </a:lnTo>
                  <a:close/>
                </a:path>
                <a:path w="7123430" h="7697470">
                  <a:moveTo>
                    <a:pt x="3148324" y="7506925"/>
                  </a:moveTo>
                  <a:lnTo>
                    <a:pt x="3071802" y="7175782"/>
                  </a:lnTo>
                  <a:lnTo>
                    <a:pt x="3070240" y="7166411"/>
                  </a:lnTo>
                  <a:lnTo>
                    <a:pt x="3074925" y="7163286"/>
                  </a:lnTo>
                  <a:lnTo>
                    <a:pt x="3151448" y="7495990"/>
                  </a:lnTo>
                  <a:lnTo>
                    <a:pt x="3153009" y="7503800"/>
                  </a:lnTo>
                  <a:lnTo>
                    <a:pt x="3148324" y="7506925"/>
                  </a:lnTo>
                  <a:close/>
                </a:path>
                <a:path w="7123430" h="7697470">
                  <a:moveTo>
                    <a:pt x="2511154" y="7353850"/>
                  </a:moveTo>
                  <a:lnTo>
                    <a:pt x="2434632" y="7021145"/>
                  </a:lnTo>
                  <a:lnTo>
                    <a:pt x="2433070" y="7014897"/>
                  </a:lnTo>
                  <a:lnTo>
                    <a:pt x="2514278" y="7342916"/>
                  </a:lnTo>
                  <a:lnTo>
                    <a:pt x="2515839" y="7350725"/>
                  </a:lnTo>
                  <a:lnTo>
                    <a:pt x="2511154" y="7353850"/>
                  </a:lnTo>
                  <a:close/>
                </a:path>
                <a:path w="7123430" h="7697470">
                  <a:moveTo>
                    <a:pt x="5197264" y="5484147"/>
                  </a:moveTo>
                  <a:lnTo>
                    <a:pt x="5120741" y="5153005"/>
                  </a:lnTo>
                  <a:lnTo>
                    <a:pt x="5119179" y="5145195"/>
                  </a:lnTo>
                  <a:lnTo>
                    <a:pt x="5123864" y="5142071"/>
                  </a:lnTo>
                  <a:lnTo>
                    <a:pt x="5131673" y="5145195"/>
                  </a:lnTo>
                  <a:lnTo>
                    <a:pt x="5138091" y="5149271"/>
                  </a:lnTo>
                  <a:lnTo>
                    <a:pt x="5143191" y="5154372"/>
                  </a:lnTo>
                  <a:lnTo>
                    <a:pt x="5146826" y="5160351"/>
                  </a:lnTo>
                  <a:lnTo>
                    <a:pt x="5148852" y="5167063"/>
                  </a:lnTo>
                  <a:lnTo>
                    <a:pt x="5200387" y="5473213"/>
                  </a:lnTo>
                  <a:lnTo>
                    <a:pt x="5201949" y="5481023"/>
                  </a:lnTo>
                  <a:lnTo>
                    <a:pt x="5197264" y="5484147"/>
                  </a:lnTo>
                  <a:close/>
                </a:path>
                <a:path w="7123430" h="7697470">
                  <a:moveTo>
                    <a:pt x="1959878" y="3689420"/>
                  </a:moveTo>
                  <a:lnTo>
                    <a:pt x="1883355" y="3358278"/>
                  </a:lnTo>
                  <a:lnTo>
                    <a:pt x="1883355" y="3350468"/>
                  </a:lnTo>
                  <a:lnTo>
                    <a:pt x="1888040" y="3347345"/>
                  </a:lnTo>
                  <a:lnTo>
                    <a:pt x="1894286" y="3350468"/>
                  </a:lnTo>
                  <a:lnTo>
                    <a:pt x="1963001" y="3678486"/>
                  </a:lnTo>
                  <a:lnTo>
                    <a:pt x="1964563" y="3686296"/>
                  </a:lnTo>
                  <a:lnTo>
                    <a:pt x="1959878" y="3689420"/>
                  </a:lnTo>
                  <a:close/>
                </a:path>
                <a:path w="7123430" h="7697470">
                  <a:moveTo>
                    <a:pt x="2853165" y="6750921"/>
                  </a:moveTo>
                  <a:lnTo>
                    <a:pt x="2776642" y="6419779"/>
                  </a:lnTo>
                  <a:lnTo>
                    <a:pt x="2776642" y="6411969"/>
                  </a:lnTo>
                  <a:lnTo>
                    <a:pt x="2781327" y="6408845"/>
                  </a:lnTo>
                  <a:lnTo>
                    <a:pt x="2787574" y="6411969"/>
                  </a:lnTo>
                  <a:lnTo>
                    <a:pt x="2856288" y="6739987"/>
                  </a:lnTo>
                  <a:lnTo>
                    <a:pt x="2857850" y="6747797"/>
                  </a:lnTo>
                  <a:lnTo>
                    <a:pt x="2853165" y="6750921"/>
                  </a:lnTo>
                  <a:close/>
                </a:path>
                <a:path w="7123430" h="7697470">
                  <a:moveTo>
                    <a:pt x="2222241" y="3081806"/>
                  </a:moveTo>
                  <a:lnTo>
                    <a:pt x="2145719" y="2750664"/>
                  </a:lnTo>
                  <a:lnTo>
                    <a:pt x="2144157" y="2742854"/>
                  </a:lnTo>
                  <a:lnTo>
                    <a:pt x="2148842" y="2739730"/>
                  </a:lnTo>
                  <a:lnTo>
                    <a:pt x="2156651" y="2742854"/>
                  </a:lnTo>
                  <a:lnTo>
                    <a:pt x="2163068" y="2746930"/>
                  </a:lnTo>
                  <a:lnTo>
                    <a:pt x="2168168" y="2752031"/>
                  </a:lnTo>
                  <a:lnTo>
                    <a:pt x="2171804" y="2758010"/>
                  </a:lnTo>
                  <a:lnTo>
                    <a:pt x="2173829" y="2764722"/>
                  </a:lnTo>
                  <a:lnTo>
                    <a:pt x="2225365" y="3070872"/>
                  </a:lnTo>
                  <a:lnTo>
                    <a:pt x="2226926" y="3078682"/>
                  </a:lnTo>
                  <a:lnTo>
                    <a:pt x="2222241" y="3081806"/>
                  </a:lnTo>
                  <a:close/>
                </a:path>
                <a:path w="7123430" h="7697470">
                  <a:moveTo>
                    <a:pt x="3407565" y="6903996"/>
                  </a:moveTo>
                  <a:lnTo>
                    <a:pt x="3331042" y="6572854"/>
                  </a:lnTo>
                  <a:lnTo>
                    <a:pt x="3329481" y="6565044"/>
                  </a:lnTo>
                  <a:lnTo>
                    <a:pt x="3334166" y="6561920"/>
                  </a:lnTo>
                  <a:lnTo>
                    <a:pt x="3341975" y="6565044"/>
                  </a:lnTo>
                  <a:lnTo>
                    <a:pt x="3348392" y="6569120"/>
                  </a:lnTo>
                  <a:lnTo>
                    <a:pt x="3353492" y="6574221"/>
                  </a:lnTo>
                  <a:lnTo>
                    <a:pt x="3357128" y="6580200"/>
                  </a:lnTo>
                  <a:lnTo>
                    <a:pt x="3359153" y="6586912"/>
                  </a:lnTo>
                  <a:lnTo>
                    <a:pt x="3410689" y="6893062"/>
                  </a:lnTo>
                  <a:lnTo>
                    <a:pt x="3412250" y="6900872"/>
                  </a:lnTo>
                  <a:lnTo>
                    <a:pt x="3407565" y="6903996"/>
                  </a:lnTo>
                  <a:close/>
                </a:path>
                <a:path w="7123430" h="7697470">
                  <a:moveTo>
                    <a:pt x="2964045" y="6087075"/>
                  </a:moveTo>
                  <a:lnTo>
                    <a:pt x="2887522" y="5755933"/>
                  </a:lnTo>
                  <a:lnTo>
                    <a:pt x="2885960" y="5748123"/>
                  </a:lnTo>
                  <a:lnTo>
                    <a:pt x="2890646" y="5744999"/>
                  </a:lnTo>
                  <a:lnTo>
                    <a:pt x="2898454" y="5748123"/>
                  </a:lnTo>
                  <a:lnTo>
                    <a:pt x="2904872" y="5752199"/>
                  </a:lnTo>
                  <a:lnTo>
                    <a:pt x="2909972" y="5757300"/>
                  </a:lnTo>
                  <a:lnTo>
                    <a:pt x="2913608" y="5763279"/>
                  </a:lnTo>
                  <a:lnTo>
                    <a:pt x="2915633" y="5769991"/>
                  </a:lnTo>
                  <a:lnTo>
                    <a:pt x="2967169" y="6076141"/>
                  </a:lnTo>
                  <a:lnTo>
                    <a:pt x="2968730" y="6083951"/>
                  </a:lnTo>
                  <a:lnTo>
                    <a:pt x="2964045" y="6087075"/>
                  </a:lnTo>
                  <a:close/>
                </a:path>
                <a:path w="7123430" h="7697470">
                  <a:moveTo>
                    <a:pt x="4038488" y="5791859"/>
                  </a:moveTo>
                  <a:lnTo>
                    <a:pt x="3961966" y="5460717"/>
                  </a:lnTo>
                  <a:lnTo>
                    <a:pt x="3960404" y="5451345"/>
                  </a:lnTo>
                  <a:lnTo>
                    <a:pt x="3965089" y="5448221"/>
                  </a:lnTo>
                  <a:lnTo>
                    <a:pt x="3971336" y="5452907"/>
                  </a:lnTo>
                  <a:lnTo>
                    <a:pt x="3977754" y="5456983"/>
                  </a:lnTo>
                  <a:lnTo>
                    <a:pt x="3982853" y="5462084"/>
                  </a:lnTo>
                  <a:lnTo>
                    <a:pt x="3986489" y="5468063"/>
                  </a:lnTo>
                  <a:lnTo>
                    <a:pt x="3988515" y="5474775"/>
                  </a:lnTo>
                  <a:lnTo>
                    <a:pt x="4041612" y="5780925"/>
                  </a:lnTo>
                  <a:lnTo>
                    <a:pt x="4043173" y="5788735"/>
                  </a:lnTo>
                  <a:lnTo>
                    <a:pt x="4038488" y="5791859"/>
                  </a:lnTo>
                  <a:close/>
                </a:path>
                <a:path w="7123430" h="7697470">
                  <a:moveTo>
                    <a:pt x="4619438" y="6393225"/>
                  </a:moveTo>
                  <a:lnTo>
                    <a:pt x="4542915" y="6062083"/>
                  </a:lnTo>
                  <a:lnTo>
                    <a:pt x="4541353" y="6054273"/>
                  </a:lnTo>
                  <a:lnTo>
                    <a:pt x="4546039" y="6051150"/>
                  </a:lnTo>
                  <a:lnTo>
                    <a:pt x="4553847" y="6054273"/>
                  </a:lnTo>
                  <a:lnTo>
                    <a:pt x="4560265" y="6058349"/>
                  </a:lnTo>
                  <a:lnTo>
                    <a:pt x="4565365" y="6063450"/>
                  </a:lnTo>
                  <a:lnTo>
                    <a:pt x="4569000" y="6069429"/>
                  </a:lnTo>
                  <a:lnTo>
                    <a:pt x="4571026" y="6076141"/>
                  </a:lnTo>
                  <a:lnTo>
                    <a:pt x="4622562" y="6382291"/>
                  </a:lnTo>
                  <a:lnTo>
                    <a:pt x="4624123" y="6390101"/>
                  </a:lnTo>
                  <a:lnTo>
                    <a:pt x="4619438" y="6393225"/>
                  </a:lnTo>
                  <a:close/>
                </a:path>
                <a:path w="7123430" h="7697470">
                  <a:moveTo>
                    <a:pt x="5609550" y="4589127"/>
                  </a:moveTo>
                  <a:lnTo>
                    <a:pt x="5532995" y="4259351"/>
                  </a:lnTo>
                  <a:lnTo>
                    <a:pt x="5531466" y="4250175"/>
                  </a:lnTo>
                  <a:lnTo>
                    <a:pt x="5536151" y="4247051"/>
                  </a:lnTo>
                  <a:lnTo>
                    <a:pt x="5612674" y="4578193"/>
                  </a:lnTo>
                  <a:lnTo>
                    <a:pt x="5614235" y="4586002"/>
                  </a:lnTo>
                  <a:lnTo>
                    <a:pt x="5609550" y="4589127"/>
                  </a:lnTo>
                  <a:close/>
                </a:path>
                <a:path w="7123430" h="7697470">
                  <a:moveTo>
                    <a:pt x="5634537" y="6140183"/>
                  </a:moveTo>
                  <a:lnTo>
                    <a:pt x="5558015" y="5809041"/>
                  </a:lnTo>
                  <a:lnTo>
                    <a:pt x="5556453" y="5801231"/>
                  </a:lnTo>
                  <a:lnTo>
                    <a:pt x="5562699" y="5798107"/>
                  </a:lnTo>
                  <a:lnTo>
                    <a:pt x="5568947" y="5801231"/>
                  </a:lnTo>
                  <a:lnTo>
                    <a:pt x="5575364" y="5805307"/>
                  </a:lnTo>
                  <a:lnTo>
                    <a:pt x="5580464" y="5810408"/>
                  </a:lnTo>
                  <a:lnTo>
                    <a:pt x="5584100" y="5816387"/>
                  </a:lnTo>
                  <a:lnTo>
                    <a:pt x="5586125" y="5823099"/>
                  </a:lnTo>
                  <a:lnTo>
                    <a:pt x="5637661" y="6129249"/>
                  </a:lnTo>
                  <a:lnTo>
                    <a:pt x="5639222" y="6137059"/>
                  </a:lnTo>
                  <a:lnTo>
                    <a:pt x="5634537" y="6140183"/>
                  </a:lnTo>
                  <a:close/>
                </a:path>
                <a:path w="7123430" h="7697470">
                  <a:moveTo>
                    <a:pt x="4538230" y="5515387"/>
                  </a:moveTo>
                  <a:lnTo>
                    <a:pt x="4461707" y="5184245"/>
                  </a:lnTo>
                  <a:lnTo>
                    <a:pt x="4460146" y="5176435"/>
                  </a:lnTo>
                  <a:lnTo>
                    <a:pt x="4464831" y="5173311"/>
                  </a:lnTo>
                  <a:lnTo>
                    <a:pt x="4472639" y="5176435"/>
                  </a:lnTo>
                  <a:lnTo>
                    <a:pt x="4479057" y="5180511"/>
                  </a:lnTo>
                  <a:lnTo>
                    <a:pt x="4484157" y="5185612"/>
                  </a:lnTo>
                  <a:lnTo>
                    <a:pt x="4487792" y="5191591"/>
                  </a:lnTo>
                  <a:lnTo>
                    <a:pt x="4489818" y="5198303"/>
                  </a:lnTo>
                  <a:lnTo>
                    <a:pt x="4541353" y="5504453"/>
                  </a:lnTo>
                  <a:lnTo>
                    <a:pt x="4542915" y="5512263"/>
                  </a:lnTo>
                  <a:lnTo>
                    <a:pt x="4538230" y="5515387"/>
                  </a:lnTo>
                  <a:close/>
                </a:path>
                <a:path w="7123430" h="7697470">
                  <a:moveTo>
                    <a:pt x="6118662" y="4098662"/>
                  </a:moveTo>
                  <a:lnTo>
                    <a:pt x="6042139" y="3767520"/>
                  </a:lnTo>
                  <a:lnTo>
                    <a:pt x="6040577" y="3759710"/>
                  </a:lnTo>
                  <a:lnTo>
                    <a:pt x="6045262" y="3756586"/>
                  </a:lnTo>
                  <a:lnTo>
                    <a:pt x="6053071" y="3759710"/>
                  </a:lnTo>
                  <a:lnTo>
                    <a:pt x="6059489" y="3763786"/>
                  </a:lnTo>
                  <a:lnTo>
                    <a:pt x="6064588" y="3768886"/>
                  </a:lnTo>
                  <a:lnTo>
                    <a:pt x="6068224" y="3774866"/>
                  </a:lnTo>
                  <a:lnTo>
                    <a:pt x="6070250" y="3781578"/>
                  </a:lnTo>
                  <a:lnTo>
                    <a:pt x="6121785" y="4087728"/>
                  </a:lnTo>
                  <a:lnTo>
                    <a:pt x="6123347" y="4095538"/>
                  </a:lnTo>
                  <a:lnTo>
                    <a:pt x="6118662" y="4098662"/>
                  </a:lnTo>
                  <a:close/>
                </a:path>
                <a:path w="7123430" h="7697470">
                  <a:moveTo>
                    <a:pt x="4063476" y="6903996"/>
                  </a:moveTo>
                  <a:lnTo>
                    <a:pt x="3986953" y="6572854"/>
                  </a:lnTo>
                  <a:lnTo>
                    <a:pt x="3986953" y="6565044"/>
                  </a:lnTo>
                  <a:lnTo>
                    <a:pt x="3991638" y="6561920"/>
                  </a:lnTo>
                  <a:lnTo>
                    <a:pt x="3997885" y="6565044"/>
                  </a:lnTo>
                  <a:lnTo>
                    <a:pt x="4066599" y="6893062"/>
                  </a:lnTo>
                  <a:lnTo>
                    <a:pt x="4068161" y="6900872"/>
                  </a:lnTo>
                  <a:lnTo>
                    <a:pt x="4063476" y="6903996"/>
                  </a:lnTo>
                  <a:close/>
                </a:path>
                <a:path w="7123430" h="7697470">
                  <a:moveTo>
                    <a:pt x="3685547" y="6291696"/>
                  </a:moveTo>
                  <a:lnTo>
                    <a:pt x="3607462" y="5960554"/>
                  </a:lnTo>
                  <a:lnTo>
                    <a:pt x="3607462" y="5952744"/>
                  </a:lnTo>
                  <a:lnTo>
                    <a:pt x="3612147" y="5949620"/>
                  </a:lnTo>
                  <a:lnTo>
                    <a:pt x="3619956" y="5952744"/>
                  </a:lnTo>
                  <a:lnTo>
                    <a:pt x="3688670" y="6280762"/>
                  </a:lnTo>
                  <a:lnTo>
                    <a:pt x="3690231" y="6288572"/>
                  </a:lnTo>
                  <a:lnTo>
                    <a:pt x="3685547" y="6291696"/>
                  </a:lnTo>
                  <a:close/>
                </a:path>
                <a:path w="7123430" h="7697470">
                  <a:moveTo>
                    <a:pt x="5687635" y="5332634"/>
                  </a:moveTo>
                  <a:lnTo>
                    <a:pt x="5611112" y="5001492"/>
                  </a:lnTo>
                  <a:lnTo>
                    <a:pt x="5609550" y="4993682"/>
                  </a:lnTo>
                  <a:lnTo>
                    <a:pt x="5614236" y="4990558"/>
                  </a:lnTo>
                  <a:lnTo>
                    <a:pt x="5622044" y="4993682"/>
                  </a:lnTo>
                  <a:lnTo>
                    <a:pt x="5628462" y="4997758"/>
                  </a:lnTo>
                  <a:lnTo>
                    <a:pt x="5633562" y="5002859"/>
                  </a:lnTo>
                  <a:lnTo>
                    <a:pt x="5637197" y="5008838"/>
                  </a:lnTo>
                  <a:lnTo>
                    <a:pt x="5639223" y="5015550"/>
                  </a:lnTo>
                  <a:lnTo>
                    <a:pt x="5690758" y="5321700"/>
                  </a:lnTo>
                  <a:lnTo>
                    <a:pt x="5692320" y="5329510"/>
                  </a:lnTo>
                  <a:lnTo>
                    <a:pt x="5687635" y="5332634"/>
                  </a:lnTo>
                  <a:close/>
                </a:path>
                <a:path w="7123430" h="7697470">
                  <a:moveTo>
                    <a:pt x="6644951" y="3690982"/>
                  </a:moveTo>
                  <a:lnTo>
                    <a:pt x="6568429" y="3359840"/>
                  </a:lnTo>
                  <a:lnTo>
                    <a:pt x="6568429" y="3350468"/>
                  </a:lnTo>
                  <a:lnTo>
                    <a:pt x="6573114" y="3347345"/>
                  </a:lnTo>
                  <a:lnTo>
                    <a:pt x="6579361" y="3352030"/>
                  </a:lnTo>
                  <a:lnTo>
                    <a:pt x="6585779" y="3356106"/>
                  </a:lnTo>
                  <a:lnTo>
                    <a:pt x="6590878" y="3361207"/>
                  </a:lnTo>
                  <a:lnTo>
                    <a:pt x="6594514" y="3367186"/>
                  </a:lnTo>
                  <a:lnTo>
                    <a:pt x="6596539" y="3373898"/>
                  </a:lnTo>
                  <a:lnTo>
                    <a:pt x="6648075" y="3680048"/>
                  </a:lnTo>
                  <a:lnTo>
                    <a:pt x="6649636" y="3687858"/>
                  </a:lnTo>
                  <a:lnTo>
                    <a:pt x="6644951" y="3690982"/>
                  </a:lnTo>
                  <a:close/>
                </a:path>
                <a:path w="7123430" h="7697470">
                  <a:moveTo>
                    <a:pt x="5092630" y="6446333"/>
                  </a:moveTo>
                  <a:lnTo>
                    <a:pt x="5016107" y="6115191"/>
                  </a:lnTo>
                  <a:lnTo>
                    <a:pt x="5014546" y="6107381"/>
                  </a:lnTo>
                  <a:lnTo>
                    <a:pt x="5019231" y="6102695"/>
                  </a:lnTo>
                  <a:lnTo>
                    <a:pt x="5027039" y="6107381"/>
                  </a:lnTo>
                  <a:lnTo>
                    <a:pt x="5033457" y="6111457"/>
                  </a:lnTo>
                  <a:lnTo>
                    <a:pt x="5038557" y="6116557"/>
                  </a:lnTo>
                  <a:lnTo>
                    <a:pt x="5042193" y="6122537"/>
                  </a:lnTo>
                  <a:lnTo>
                    <a:pt x="5044218" y="6129249"/>
                  </a:lnTo>
                  <a:lnTo>
                    <a:pt x="5095754" y="6435399"/>
                  </a:lnTo>
                  <a:lnTo>
                    <a:pt x="5097315" y="6443209"/>
                  </a:lnTo>
                  <a:lnTo>
                    <a:pt x="5092630" y="6446333"/>
                  </a:lnTo>
                  <a:close/>
                </a:path>
                <a:path w="7123430" h="7697470">
                  <a:moveTo>
                    <a:pt x="5981233" y="5179559"/>
                  </a:moveTo>
                  <a:lnTo>
                    <a:pt x="5904710" y="4848417"/>
                  </a:lnTo>
                  <a:lnTo>
                    <a:pt x="5903149" y="4839045"/>
                  </a:lnTo>
                  <a:lnTo>
                    <a:pt x="5907833" y="4835921"/>
                  </a:lnTo>
                  <a:lnTo>
                    <a:pt x="5984357" y="5168625"/>
                  </a:lnTo>
                  <a:lnTo>
                    <a:pt x="5985918" y="5176435"/>
                  </a:lnTo>
                  <a:lnTo>
                    <a:pt x="5981233" y="5179559"/>
                  </a:lnTo>
                  <a:close/>
                </a:path>
                <a:path w="7123430" h="7697470">
                  <a:moveTo>
                    <a:pt x="6590292" y="4521961"/>
                  </a:moveTo>
                  <a:lnTo>
                    <a:pt x="6513737" y="4192186"/>
                  </a:lnTo>
                  <a:lnTo>
                    <a:pt x="6512208" y="4183009"/>
                  </a:lnTo>
                  <a:lnTo>
                    <a:pt x="6516893" y="4179885"/>
                  </a:lnTo>
                  <a:lnTo>
                    <a:pt x="6593416" y="4511027"/>
                  </a:lnTo>
                  <a:lnTo>
                    <a:pt x="6594977" y="4518837"/>
                  </a:lnTo>
                  <a:lnTo>
                    <a:pt x="6590292" y="4521961"/>
                  </a:lnTo>
                  <a:close/>
                </a:path>
                <a:path w="7123430" h="7697470">
                  <a:moveTo>
                    <a:pt x="7118144" y="3642561"/>
                  </a:moveTo>
                  <a:lnTo>
                    <a:pt x="7041621" y="3311418"/>
                  </a:lnTo>
                  <a:lnTo>
                    <a:pt x="7040060" y="3303609"/>
                  </a:lnTo>
                  <a:lnTo>
                    <a:pt x="7044745" y="3300485"/>
                  </a:lnTo>
                  <a:lnTo>
                    <a:pt x="7052553" y="3303609"/>
                  </a:lnTo>
                  <a:lnTo>
                    <a:pt x="7058971" y="3307684"/>
                  </a:lnTo>
                  <a:lnTo>
                    <a:pt x="7064071" y="3312785"/>
                  </a:lnTo>
                  <a:lnTo>
                    <a:pt x="7067707" y="3318765"/>
                  </a:lnTo>
                  <a:lnTo>
                    <a:pt x="7069732" y="3325476"/>
                  </a:lnTo>
                  <a:lnTo>
                    <a:pt x="7121267" y="3631626"/>
                  </a:lnTo>
                  <a:lnTo>
                    <a:pt x="7122829" y="3639436"/>
                  </a:lnTo>
                  <a:lnTo>
                    <a:pt x="7118144" y="3642561"/>
                  </a:lnTo>
                  <a:close/>
                </a:path>
                <a:path w="7123430" h="7697470">
                  <a:moveTo>
                    <a:pt x="955710" y="7305427"/>
                  </a:moveTo>
                  <a:lnTo>
                    <a:pt x="890119" y="7044575"/>
                  </a:lnTo>
                  <a:lnTo>
                    <a:pt x="888557" y="7035203"/>
                  </a:lnTo>
                  <a:lnTo>
                    <a:pt x="893242" y="7032079"/>
                  </a:lnTo>
                  <a:lnTo>
                    <a:pt x="958834" y="7294493"/>
                  </a:lnTo>
                  <a:lnTo>
                    <a:pt x="960395" y="7302303"/>
                  </a:lnTo>
                  <a:lnTo>
                    <a:pt x="955710" y="7305427"/>
                  </a:lnTo>
                  <a:close/>
                </a:path>
                <a:path w="7123430" h="7697470">
                  <a:moveTo>
                    <a:pt x="421612" y="6085513"/>
                  </a:moveTo>
                  <a:lnTo>
                    <a:pt x="357582" y="5824661"/>
                  </a:lnTo>
                  <a:lnTo>
                    <a:pt x="354459" y="5816851"/>
                  </a:lnTo>
                  <a:lnTo>
                    <a:pt x="360705" y="5813727"/>
                  </a:lnTo>
                  <a:lnTo>
                    <a:pt x="366952" y="5816851"/>
                  </a:lnTo>
                  <a:lnTo>
                    <a:pt x="373370" y="5820927"/>
                  </a:lnTo>
                  <a:lnTo>
                    <a:pt x="378470" y="5826028"/>
                  </a:lnTo>
                  <a:lnTo>
                    <a:pt x="382105" y="5832007"/>
                  </a:lnTo>
                  <a:lnTo>
                    <a:pt x="384131" y="5838719"/>
                  </a:lnTo>
                  <a:lnTo>
                    <a:pt x="424735" y="6074579"/>
                  </a:lnTo>
                  <a:lnTo>
                    <a:pt x="426297" y="6082389"/>
                  </a:lnTo>
                  <a:lnTo>
                    <a:pt x="421612" y="6085513"/>
                  </a:lnTo>
                  <a:close/>
                </a:path>
                <a:path w="7123430" h="7697470">
                  <a:moveTo>
                    <a:pt x="1066590" y="6844640"/>
                  </a:moveTo>
                  <a:lnTo>
                    <a:pt x="1000999" y="6583788"/>
                  </a:lnTo>
                  <a:lnTo>
                    <a:pt x="999437" y="6575978"/>
                  </a:lnTo>
                  <a:lnTo>
                    <a:pt x="1004122" y="6572854"/>
                  </a:lnTo>
                  <a:lnTo>
                    <a:pt x="1011931" y="6575978"/>
                  </a:lnTo>
                  <a:lnTo>
                    <a:pt x="1018348" y="6580054"/>
                  </a:lnTo>
                  <a:lnTo>
                    <a:pt x="1023448" y="6585154"/>
                  </a:lnTo>
                  <a:lnTo>
                    <a:pt x="1027084" y="6591134"/>
                  </a:lnTo>
                  <a:lnTo>
                    <a:pt x="1029109" y="6597846"/>
                  </a:lnTo>
                  <a:lnTo>
                    <a:pt x="1069714" y="6833706"/>
                  </a:lnTo>
                  <a:lnTo>
                    <a:pt x="1071275" y="6841516"/>
                  </a:lnTo>
                  <a:lnTo>
                    <a:pt x="1066590" y="6844640"/>
                  </a:lnTo>
                  <a:close/>
                </a:path>
                <a:path w="7123430" h="7697470">
                  <a:moveTo>
                    <a:pt x="402871" y="3676924"/>
                  </a:moveTo>
                  <a:lnTo>
                    <a:pt x="337280" y="3416072"/>
                  </a:lnTo>
                  <a:lnTo>
                    <a:pt x="335718" y="3408262"/>
                  </a:lnTo>
                  <a:lnTo>
                    <a:pt x="340403" y="3405138"/>
                  </a:lnTo>
                  <a:lnTo>
                    <a:pt x="348212" y="3408262"/>
                  </a:lnTo>
                  <a:lnTo>
                    <a:pt x="354629" y="3412338"/>
                  </a:lnTo>
                  <a:lnTo>
                    <a:pt x="359729" y="3417439"/>
                  </a:lnTo>
                  <a:lnTo>
                    <a:pt x="363365" y="3423418"/>
                  </a:lnTo>
                  <a:lnTo>
                    <a:pt x="365391" y="3430130"/>
                  </a:lnTo>
                  <a:lnTo>
                    <a:pt x="405995" y="3665990"/>
                  </a:lnTo>
                  <a:lnTo>
                    <a:pt x="407556" y="3673800"/>
                  </a:lnTo>
                  <a:lnTo>
                    <a:pt x="402871" y="3676924"/>
                  </a:lnTo>
                  <a:close/>
                </a:path>
                <a:path w="7123430" h="7697470">
                  <a:moveTo>
                    <a:pt x="1905547" y="7697476"/>
                  </a:moveTo>
                  <a:lnTo>
                    <a:pt x="1879880" y="7697476"/>
                  </a:lnTo>
                  <a:lnTo>
                    <a:pt x="1842751" y="7480371"/>
                  </a:lnTo>
                  <a:lnTo>
                    <a:pt x="1841189" y="7472561"/>
                  </a:lnTo>
                  <a:lnTo>
                    <a:pt x="1870861" y="7495991"/>
                  </a:lnTo>
                  <a:lnTo>
                    <a:pt x="1905547" y="7697476"/>
                  </a:lnTo>
                  <a:close/>
                </a:path>
                <a:path w="7123430" h="7697470">
                  <a:moveTo>
                    <a:pt x="6365408" y="3979951"/>
                  </a:moveTo>
                  <a:lnTo>
                    <a:pt x="6299818" y="3719098"/>
                  </a:lnTo>
                  <a:lnTo>
                    <a:pt x="6298257" y="3709726"/>
                  </a:lnTo>
                  <a:lnTo>
                    <a:pt x="6302942" y="3706602"/>
                  </a:lnTo>
                  <a:lnTo>
                    <a:pt x="6368532" y="3969016"/>
                  </a:lnTo>
                  <a:lnTo>
                    <a:pt x="6370093" y="3976826"/>
                  </a:lnTo>
                  <a:lnTo>
                    <a:pt x="6365408" y="3979951"/>
                  </a:lnTo>
                  <a:close/>
                </a:path>
                <a:path w="7123430" h="7697470">
                  <a:moveTo>
                    <a:pt x="324787" y="7132047"/>
                  </a:moveTo>
                  <a:lnTo>
                    <a:pt x="259195" y="6871194"/>
                  </a:lnTo>
                  <a:lnTo>
                    <a:pt x="257634" y="6863384"/>
                  </a:lnTo>
                  <a:lnTo>
                    <a:pt x="262319" y="6860260"/>
                  </a:lnTo>
                  <a:lnTo>
                    <a:pt x="270127" y="6863384"/>
                  </a:lnTo>
                  <a:lnTo>
                    <a:pt x="276545" y="6867460"/>
                  </a:lnTo>
                  <a:lnTo>
                    <a:pt x="281645" y="6872561"/>
                  </a:lnTo>
                  <a:lnTo>
                    <a:pt x="285281" y="6878541"/>
                  </a:lnTo>
                  <a:lnTo>
                    <a:pt x="287306" y="6885252"/>
                  </a:lnTo>
                  <a:lnTo>
                    <a:pt x="327910" y="7121113"/>
                  </a:lnTo>
                  <a:lnTo>
                    <a:pt x="329472" y="7128923"/>
                  </a:lnTo>
                  <a:lnTo>
                    <a:pt x="324787" y="7132047"/>
                  </a:lnTo>
                  <a:close/>
                </a:path>
                <a:path w="7123430" h="7697470">
                  <a:moveTo>
                    <a:pt x="662112" y="5479461"/>
                  </a:moveTo>
                  <a:lnTo>
                    <a:pt x="596521" y="5217046"/>
                  </a:lnTo>
                  <a:lnTo>
                    <a:pt x="594959" y="5209237"/>
                  </a:lnTo>
                  <a:lnTo>
                    <a:pt x="665235" y="5468527"/>
                  </a:lnTo>
                  <a:lnTo>
                    <a:pt x="666797" y="5476337"/>
                  </a:lnTo>
                  <a:lnTo>
                    <a:pt x="662112" y="5479461"/>
                  </a:lnTo>
                  <a:close/>
                </a:path>
                <a:path w="7123430" h="7697470">
                  <a:moveTo>
                    <a:pt x="411109" y="7697476"/>
                  </a:moveTo>
                  <a:lnTo>
                    <a:pt x="385329" y="7697476"/>
                  </a:lnTo>
                  <a:lnTo>
                    <a:pt x="355988" y="7527035"/>
                  </a:lnTo>
                  <a:lnTo>
                    <a:pt x="354459" y="7517858"/>
                  </a:lnTo>
                  <a:lnTo>
                    <a:pt x="360705" y="7514734"/>
                  </a:lnTo>
                  <a:lnTo>
                    <a:pt x="411109" y="7697476"/>
                  </a:lnTo>
                  <a:close/>
                </a:path>
                <a:path w="7123430" h="7697470">
                  <a:moveTo>
                    <a:pt x="3730836" y="6869632"/>
                  </a:moveTo>
                  <a:lnTo>
                    <a:pt x="3665244" y="6608780"/>
                  </a:lnTo>
                  <a:lnTo>
                    <a:pt x="3665244" y="6599408"/>
                  </a:lnTo>
                  <a:lnTo>
                    <a:pt x="3669930" y="6596284"/>
                  </a:lnTo>
                  <a:lnTo>
                    <a:pt x="3676176" y="6600970"/>
                  </a:lnTo>
                  <a:lnTo>
                    <a:pt x="3682594" y="6605045"/>
                  </a:lnTo>
                  <a:lnTo>
                    <a:pt x="3687694" y="6610146"/>
                  </a:lnTo>
                  <a:lnTo>
                    <a:pt x="3691330" y="6616126"/>
                  </a:lnTo>
                  <a:lnTo>
                    <a:pt x="3693355" y="6622838"/>
                  </a:lnTo>
                  <a:lnTo>
                    <a:pt x="3733959" y="6858698"/>
                  </a:lnTo>
                  <a:lnTo>
                    <a:pt x="3735520" y="6866508"/>
                  </a:lnTo>
                  <a:lnTo>
                    <a:pt x="3730836" y="6869632"/>
                  </a:lnTo>
                  <a:close/>
                </a:path>
                <a:path w="7123430" h="7697470">
                  <a:moveTo>
                    <a:pt x="3188929" y="7068005"/>
                  </a:moveTo>
                  <a:lnTo>
                    <a:pt x="3123338" y="6807153"/>
                  </a:lnTo>
                  <a:lnTo>
                    <a:pt x="3121776" y="6799343"/>
                  </a:lnTo>
                  <a:lnTo>
                    <a:pt x="3126461" y="6796219"/>
                  </a:lnTo>
                  <a:lnTo>
                    <a:pt x="3134270" y="6799343"/>
                  </a:lnTo>
                  <a:lnTo>
                    <a:pt x="3140687" y="6803418"/>
                  </a:lnTo>
                  <a:lnTo>
                    <a:pt x="3145787" y="6808519"/>
                  </a:lnTo>
                  <a:lnTo>
                    <a:pt x="3149423" y="6814499"/>
                  </a:lnTo>
                  <a:lnTo>
                    <a:pt x="3151448" y="6821211"/>
                  </a:lnTo>
                  <a:lnTo>
                    <a:pt x="3192052" y="7057071"/>
                  </a:lnTo>
                  <a:lnTo>
                    <a:pt x="3193614" y="7064881"/>
                  </a:lnTo>
                  <a:lnTo>
                    <a:pt x="3188929" y="7068005"/>
                  </a:lnTo>
                  <a:close/>
                </a:path>
                <a:path w="7123430" h="7697470">
                  <a:moveTo>
                    <a:pt x="6833916" y="4008067"/>
                  </a:moveTo>
                  <a:lnTo>
                    <a:pt x="6768325" y="3747214"/>
                  </a:lnTo>
                  <a:lnTo>
                    <a:pt x="6766764" y="3739404"/>
                  </a:lnTo>
                  <a:lnTo>
                    <a:pt x="6771449" y="3736280"/>
                  </a:lnTo>
                  <a:lnTo>
                    <a:pt x="6779257" y="3739404"/>
                  </a:lnTo>
                  <a:lnTo>
                    <a:pt x="6785675" y="3743480"/>
                  </a:lnTo>
                  <a:lnTo>
                    <a:pt x="6790775" y="3748581"/>
                  </a:lnTo>
                  <a:lnTo>
                    <a:pt x="6794411" y="3754560"/>
                  </a:lnTo>
                  <a:lnTo>
                    <a:pt x="6796436" y="3761272"/>
                  </a:lnTo>
                  <a:lnTo>
                    <a:pt x="6837039" y="3997132"/>
                  </a:lnTo>
                  <a:lnTo>
                    <a:pt x="6838601" y="4004942"/>
                  </a:lnTo>
                  <a:lnTo>
                    <a:pt x="6833916" y="4008067"/>
                  </a:lnTo>
                  <a:close/>
                </a:path>
                <a:path w="7123430" h="7697470">
                  <a:moveTo>
                    <a:pt x="3381017" y="6338556"/>
                  </a:moveTo>
                  <a:lnTo>
                    <a:pt x="3315425" y="6077703"/>
                  </a:lnTo>
                  <a:lnTo>
                    <a:pt x="3313864" y="6069893"/>
                  </a:lnTo>
                  <a:lnTo>
                    <a:pt x="3318549" y="6066769"/>
                  </a:lnTo>
                  <a:lnTo>
                    <a:pt x="3326358" y="6069893"/>
                  </a:lnTo>
                  <a:lnTo>
                    <a:pt x="3332775" y="6073969"/>
                  </a:lnTo>
                  <a:lnTo>
                    <a:pt x="3337875" y="6079070"/>
                  </a:lnTo>
                  <a:lnTo>
                    <a:pt x="3341511" y="6085049"/>
                  </a:lnTo>
                  <a:lnTo>
                    <a:pt x="3343536" y="6091761"/>
                  </a:lnTo>
                  <a:lnTo>
                    <a:pt x="3384140" y="6327621"/>
                  </a:lnTo>
                  <a:lnTo>
                    <a:pt x="3385702" y="6335431"/>
                  </a:lnTo>
                  <a:lnTo>
                    <a:pt x="3381017" y="6338556"/>
                  </a:lnTo>
                  <a:close/>
                </a:path>
                <a:path w="7123430" h="7697470">
                  <a:moveTo>
                    <a:pt x="584028" y="7549099"/>
                  </a:moveTo>
                  <a:lnTo>
                    <a:pt x="518436" y="7286683"/>
                  </a:lnTo>
                  <a:lnTo>
                    <a:pt x="516875" y="7278873"/>
                  </a:lnTo>
                  <a:lnTo>
                    <a:pt x="521560" y="7275749"/>
                  </a:lnTo>
                  <a:lnTo>
                    <a:pt x="529368" y="7278873"/>
                  </a:lnTo>
                  <a:lnTo>
                    <a:pt x="535786" y="7282950"/>
                  </a:lnTo>
                  <a:lnTo>
                    <a:pt x="540886" y="7288051"/>
                  </a:lnTo>
                  <a:lnTo>
                    <a:pt x="544521" y="7294030"/>
                  </a:lnTo>
                  <a:lnTo>
                    <a:pt x="546547" y="7300742"/>
                  </a:lnTo>
                  <a:lnTo>
                    <a:pt x="587151" y="7538164"/>
                  </a:lnTo>
                  <a:lnTo>
                    <a:pt x="588713" y="7545974"/>
                  </a:lnTo>
                  <a:lnTo>
                    <a:pt x="584028" y="7549099"/>
                  </a:lnTo>
                  <a:close/>
                </a:path>
                <a:path w="7123430" h="7697470">
                  <a:moveTo>
                    <a:pt x="5378420" y="5085840"/>
                  </a:moveTo>
                  <a:lnTo>
                    <a:pt x="5312829" y="4824987"/>
                  </a:lnTo>
                  <a:lnTo>
                    <a:pt x="5311267" y="4817177"/>
                  </a:lnTo>
                  <a:lnTo>
                    <a:pt x="5315952" y="4814053"/>
                  </a:lnTo>
                  <a:lnTo>
                    <a:pt x="5323761" y="4817177"/>
                  </a:lnTo>
                  <a:lnTo>
                    <a:pt x="5330178" y="4821253"/>
                  </a:lnTo>
                  <a:lnTo>
                    <a:pt x="5335278" y="4826354"/>
                  </a:lnTo>
                  <a:lnTo>
                    <a:pt x="5338914" y="4832333"/>
                  </a:lnTo>
                  <a:lnTo>
                    <a:pt x="5340940" y="4839045"/>
                  </a:lnTo>
                  <a:lnTo>
                    <a:pt x="5381544" y="5074906"/>
                  </a:lnTo>
                  <a:lnTo>
                    <a:pt x="5383105" y="5082716"/>
                  </a:lnTo>
                  <a:lnTo>
                    <a:pt x="5378420" y="5085840"/>
                  </a:lnTo>
                  <a:close/>
                </a:path>
                <a:path w="7123430" h="7697470">
                  <a:moveTo>
                    <a:pt x="2733345" y="7697476"/>
                  </a:moveTo>
                  <a:lnTo>
                    <a:pt x="2707564" y="7697476"/>
                  </a:lnTo>
                  <a:lnTo>
                    <a:pt x="2678217" y="7527035"/>
                  </a:lnTo>
                  <a:lnTo>
                    <a:pt x="2676694" y="7519420"/>
                  </a:lnTo>
                  <a:lnTo>
                    <a:pt x="2681379" y="7516296"/>
                  </a:lnTo>
                  <a:lnTo>
                    <a:pt x="2689188" y="7517858"/>
                  </a:lnTo>
                  <a:lnTo>
                    <a:pt x="2695605" y="7521934"/>
                  </a:lnTo>
                  <a:lnTo>
                    <a:pt x="2700705" y="7527035"/>
                  </a:lnTo>
                  <a:lnTo>
                    <a:pt x="2704341" y="7533014"/>
                  </a:lnTo>
                  <a:lnTo>
                    <a:pt x="2706366" y="7539726"/>
                  </a:lnTo>
                  <a:lnTo>
                    <a:pt x="2733345" y="7697476"/>
                  </a:lnTo>
                  <a:close/>
                </a:path>
                <a:path w="7123430" h="7697470">
                  <a:moveTo>
                    <a:pt x="5112932" y="4706276"/>
                  </a:moveTo>
                  <a:lnTo>
                    <a:pt x="5047341" y="4445423"/>
                  </a:lnTo>
                  <a:lnTo>
                    <a:pt x="5045780" y="4437613"/>
                  </a:lnTo>
                  <a:lnTo>
                    <a:pt x="5050465" y="4434490"/>
                  </a:lnTo>
                  <a:lnTo>
                    <a:pt x="5058273" y="4437613"/>
                  </a:lnTo>
                  <a:lnTo>
                    <a:pt x="5064691" y="4441689"/>
                  </a:lnTo>
                  <a:lnTo>
                    <a:pt x="5069791" y="4446790"/>
                  </a:lnTo>
                  <a:lnTo>
                    <a:pt x="5073427" y="4452769"/>
                  </a:lnTo>
                  <a:lnTo>
                    <a:pt x="5075452" y="4459481"/>
                  </a:lnTo>
                  <a:lnTo>
                    <a:pt x="5116056" y="4695342"/>
                  </a:lnTo>
                  <a:lnTo>
                    <a:pt x="5117617" y="4703152"/>
                  </a:lnTo>
                  <a:lnTo>
                    <a:pt x="5112932" y="4706276"/>
                  </a:lnTo>
                  <a:close/>
                </a:path>
                <a:path w="7123430" h="7697470">
                  <a:moveTo>
                    <a:pt x="91503" y="7697476"/>
                  </a:moveTo>
                  <a:lnTo>
                    <a:pt x="66014" y="7697476"/>
                  </a:lnTo>
                  <a:lnTo>
                    <a:pt x="65546" y="7695925"/>
                  </a:lnTo>
                  <a:lnTo>
                    <a:pt x="24942" y="7460065"/>
                  </a:lnTo>
                  <a:lnTo>
                    <a:pt x="24942" y="7452255"/>
                  </a:lnTo>
                  <a:lnTo>
                    <a:pt x="29627" y="7449131"/>
                  </a:lnTo>
                  <a:lnTo>
                    <a:pt x="35874" y="7452255"/>
                  </a:lnTo>
                  <a:lnTo>
                    <a:pt x="91503" y="7697476"/>
                  </a:lnTo>
                  <a:close/>
                </a:path>
                <a:path w="7123430" h="7697470">
                  <a:moveTo>
                    <a:pt x="5222251" y="5898075"/>
                  </a:moveTo>
                  <a:lnTo>
                    <a:pt x="5156660" y="5637222"/>
                  </a:lnTo>
                  <a:lnTo>
                    <a:pt x="5155098" y="5629412"/>
                  </a:lnTo>
                  <a:lnTo>
                    <a:pt x="5159783" y="5626288"/>
                  </a:lnTo>
                  <a:lnTo>
                    <a:pt x="5167592" y="5629412"/>
                  </a:lnTo>
                  <a:lnTo>
                    <a:pt x="5174009" y="5633488"/>
                  </a:lnTo>
                  <a:lnTo>
                    <a:pt x="5179109" y="5638589"/>
                  </a:lnTo>
                  <a:lnTo>
                    <a:pt x="5182745" y="5644568"/>
                  </a:lnTo>
                  <a:lnTo>
                    <a:pt x="5184770" y="5651280"/>
                  </a:lnTo>
                  <a:lnTo>
                    <a:pt x="5225374" y="5887141"/>
                  </a:lnTo>
                  <a:lnTo>
                    <a:pt x="5226936" y="5894951"/>
                  </a:lnTo>
                  <a:lnTo>
                    <a:pt x="5222251" y="5898075"/>
                  </a:lnTo>
                  <a:close/>
                </a:path>
                <a:path w="7123430" h="7697470">
                  <a:moveTo>
                    <a:pt x="1552276" y="7624074"/>
                  </a:moveTo>
                  <a:lnTo>
                    <a:pt x="1486652" y="7363026"/>
                  </a:lnTo>
                  <a:lnTo>
                    <a:pt x="1485123" y="7353849"/>
                  </a:lnTo>
                  <a:lnTo>
                    <a:pt x="1489808" y="7350725"/>
                  </a:lnTo>
                  <a:lnTo>
                    <a:pt x="1555400" y="7613140"/>
                  </a:lnTo>
                  <a:lnTo>
                    <a:pt x="1556961" y="7620950"/>
                  </a:lnTo>
                  <a:lnTo>
                    <a:pt x="1552276" y="7624074"/>
                  </a:lnTo>
                  <a:close/>
                </a:path>
                <a:path w="7123430" h="7697470">
                  <a:moveTo>
                    <a:pt x="1886478" y="6691565"/>
                  </a:moveTo>
                  <a:lnTo>
                    <a:pt x="1820887" y="6430713"/>
                  </a:lnTo>
                  <a:lnTo>
                    <a:pt x="1820887" y="6422903"/>
                  </a:lnTo>
                  <a:lnTo>
                    <a:pt x="1825572" y="6419779"/>
                  </a:lnTo>
                  <a:lnTo>
                    <a:pt x="1833380" y="6421341"/>
                  </a:lnTo>
                  <a:lnTo>
                    <a:pt x="1889602" y="6680631"/>
                  </a:lnTo>
                  <a:lnTo>
                    <a:pt x="1891163" y="6688441"/>
                  </a:lnTo>
                  <a:lnTo>
                    <a:pt x="1886478" y="6691565"/>
                  </a:lnTo>
                  <a:close/>
                </a:path>
                <a:path w="7123430" h="7697470">
                  <a:moveTo>
                    <a:pt x="4799033" y="5296708"/>
                  </a:moveTo>
                  <a:lnTo>
                    <a:pt x="4733442" y="5035856"/>
                  </a:lnTo>
                  <a:lnTo>
                    <a:pt x="4731880" y="5028046"/>
                  </a:lnTo>
                  <a:lnTo>
                    <a:pt x="4736565" y="5024922"/>
                  </a:lnTo>
                  <a:lnTo>
                    <a:pt x="4744374" y="5028046"/>
                  </a:lnTo>
                  <a:lnTo>
                    <a:pt x="4750791" y="5032122"/>
                  </a:lnTo>
                  <a:lnTo>
                    <a:pt x="4755891" y="5037223"/>
                  </a:lnTo>
                  <a:lnTo>
                    <a:pt x="4759527" y="5043202"/>
                  </a:lnTo>
                  <a:lnTo>
                    <a:pt x="4761552" y="5049914"/>
                  </a:lnTo>
                  <a:lnTo>
                    <a:pt x="4802157" y="5285774"/>
                  </a:lnTo>
                  <a:lnTo>
                    <a:pt x="4803718" y="5293584"/>
                  </a:lnTo>
                  <a:lnTo>
                    <a:pt x="4799033" y="5296708"/>
                  </a:lnTo>
                  <a:close/>
                </a:path>
                <a:path w="7123430" h="7697470">
                  <a:moveTo>
                    <a:pt x="2191008" y="7364784"/>
                  </a:moveTo>
                  <a:lnTo>
                    <a:pt x="2125417" y="7102369"/>
                  </a:lnTo>
                  <a:lnTo>
                    <a:pt x="2123855" y="7094559"/>
                  </a:lnTo>
                  <a:lnTo>
                    <a:pt x="2194131" y="7353850"/>
                  </a:lnTo>
                  <a:lnTo>
                    <a:pt x="2195693" y="7361660"/>
                  </a:lnTo>
                  <a:lnTo>
                    <a:pt x="2191008" y="7364784"/>
                  </a:lnTo>
                  <a:close/>
                </a:path>
                <a:path w="7123430" h="7697470">
                  <a:moveTo>
                    <a:pt x="2665762" y="3147410"/>
                  </a:moveTo>
                  <a:lnTo>
                    <a:pt x="2600171" y="2886557"/>
                  </a:lnTo>
                  <a:lnTo>
                    <a:pt x="2598609" y="2878748"/>
                  </a:lnTo>
                  <a:lnTo>
                    <a:pt x="2603294" y="2875623"/>
                  </a:lnTo>
                  <a:lnTo>
                    <a:pt x="2611103" y="2878748"/>
                  </a:lnTo>
                  <a:lnTo>
                    <a:pt x="2617521" y="2882823"/>
                  </a:lnTo>
                  <a:lnTo>
                    <a:pt x="2622621" y="2887924"/>
                  </a:lnTo>
                  <a:lnTo>
                    <a:pt x="2626256" y="2893903"/>
                  </a:lnTo>
                  <a:lnTo>
                    <a:pt x="2628282" y="2900615"/>
                  </a:lnTo>
                  <a:lnTo>
                    <a:pt x="2668886" y="3136476"/>
                  </a:lnTo>
                  <a:lnTo>
                    <a:pt x="2670447" y="3144286"/>
                  </a:lnTo>
                  <a:lnTo>
                    <a:pt x="2665762" y="3147410"/>
                  </a:lnTo>
                  <a:close/>
                </a:path>
                <a:path w="7123430" h="7697470">
                  <a:moveTo>
                    <a:pt x="4819335" y="6085513"/>
                  </a:moveTo>
                  <a:lnTo>
                    <a:pt x="4753743" y="5824661"/>
                  </a:lnTo>
                  <a:lnTo>
                    <a:pt x="4752182" y="5816851"/>
                  </a:lnTo>
                  <a:lnTo>
                    <a:pt x="4756867" y="5813727"/>
                  </a:lnTo>
                  <a:lnTo>
                    <a:pt x="4764675" y="5816851"/>
                  </a:lnTo>
                  <a:lnTo>
                    <a:pt x="4771093" y="5820927"/>
                  </a:lnTo>
                  <a:lnTo>
                    <a:pt x="4776193" y="5826028"/>
                  </a:lnTo>
                  <a:lnTo>
                    <a:pt x="4779829" y="5832007"/>
                  </a:lnTo>
                  <a:lnTo>
                    <a:pt x="4781854" y="5838719"/>
                  </a:lnTo>
                  <a:lnTo>
                    <a:pt x="4822458" y="6074579"/>
                  </a:lnTo>
                  <a:lnTo>
                    <a:pt x="4824020" y="6082389"/>
                  </a:lnTo>
                  <a:lnTo>
                    <a:pt x="4819335" y="6085513"/>
                  </a:lnTo>
                  <a:close/>
                </a:path>
                <a:path w="7123430" h="7697470">
                  <a:moveTo>
                    <a:pt x="2006728" y="5630974"/>
                  </a:moveTo>
                  <a:lnTo>
                    <a:pt x="1941137" y="5370122"/>
                  </a:lnTo>
                  <a:lnTo>
                    <a:pt x="1939575" y="5362312"/>
                  </a:lnTo>
                  <a:lnTo>
                    <a:pt x="1944261" y="5359188"/>
                  </a:lnTo>
                  <a:lnTo>
                    <a:pt x="1952069" y="5362312"/>
                  </a:lnTo>
                  <a:lnTo>
                    <a:pt x="1958487" y="5366388"/>
                  </a:lnTo>
                  <a:lnTo>
                    <a:pt x="1963586" y="5371488"/>
                  </a:lnTo>
                  <a:lnTo>
                    <a:pt x="1967222" y="5377468"/>
                  </a:lnTo>
                  <a:lnTo>
                    <a:pt x="1969248" y="5384180"/>
                  </a:lnTo>
                  <a:lnTo>
                    <a:pt x="2009852" y="5620040"/>
                  </a:lnTo>
                  <a:lnTo>
                    <a:pt x="2011413" y="5627850"/>
                  </a:lnTo>
                  <a:lnTo>
                    <a:pt x="2006728" y="5630974"/>
                  </a:lnTo>
                  <a:close/>
                </a:path>
                <a:path w="7123430" h="7697470">
                  <a:moveTo>
                    <a:pt x="2479921" y="2480440"/>
                  </a:moveTo>
                  <a:lnTo>
                    <a:pt x="2414330" y="2219587"/>
                  </a:lnTo>
                  <a:lnTo>
                    <a:pt x="2414330" y="2211777"/>
                  </a:lnTo>
                  <a:lnTo>
                    <a:pt x="2419015" y="2208654"/>
                  </a:lnTo>
                  <a:lnTo>
                    <a:pt x="2426824" y="2211777"/>
                  </a:lnTo>
                  <a:lnTo>
                    <a:pt x="2483045" y="2469506"/>
                  </a:lnTo>
                  <a:lnTo>
                    <a:pt x="2484606" y="2477316"/>
                  </a:lnTo>
                  <a:lnTo>
                    <a:pt x="2479921" y="2480440"/>
                  </a:lnTo>
                  <a:close/>
                </a:path>
                <a:path w="7123430" h="7697470">
                  <a:moveTo>
                    <a:pt x="4249317" y="6085513"/>
                  </a:moveTo>
                  <a:lnTo>
                    <a:pt x="4183726" y="5824661"/>
                  </a:lnTo>
                  <a:lnTo>
                    <a:pt x="4183726" y="5816851"/>
                  </a:lnTo>
                  <a:lnTo>
                    <a:pt x="4188411" y="5813727"/>
                  </a:lnTo>
                  <a:lnTo>
                    <a:pt x="4194658" y="5816851"/>
                  </a:lnTo>
                  <a:lnTo>
                    <a:pt x="4252441" y="6074579"/>
                  </a:lnTo>
                  <a:lnTo>
                    <a:pt x="4254002" y="6082389"/>
                  </a:lnTo>
                  <a:lnTo>
                    <a:pt x="4249317" y="6085513"/>
                  </a:lnTo>
                  <a:close/>
                </a:path>
                <a:path w="7123430" h="7697470">
                  <a:moveTo>
                    <a:pt x="2848480" y="5359188"/>
                  </a:moveTo>
                  <a:lnTo>
                    <a:pt x="2782889" y="5098336"/>
                  </a:lnTo>
                  <a:lnTo>
                    <a:pt x="2781327" y="5090526"/>
                  </a:lnTo>
                  <a:lnTo>
                    <a:pt x="2786012" y="5087401"/>
                  </a:lnTo>
                  <a:lnTo>
                    <a:pt x="2793821" y="5090526"/>
                  </a:lnTo>
                  <a:lnTo>
                    <a:pt x="2800238" y="5094601"/>
                  </a:lnTo>
                  <a:lnTo>
                    <a:pt x="2805338" y="5099702"/>
                  </a:lnTo>
                  <a:lnTo>
                    <a:pt x="2808974" y="5105682"/>
                  </a:lnTo>
                  <a:lnTo>
                    <a:pt x="2810999" y="5112393"/>
                  </a:lnTo>
                  <a:lnTo>
                    <a:pt x="2851603" y="5348254"/>
                  </a:lnTo>
                  <a:lnTo>
                    <a:pt x="2853165" y="5356064"/>
                  </a:lnTo>
                  <a:lnTo>
                    <a:pt x="2848480" y="5359188"/>
                  </a:lnTo>
                  <a:close/>
                </a:path>
                <a:path w="7123430" h="7697470">
                  <a:moveTo>
                    <a:pt x="2242544" y="4779690"/>
                  </a:moveTo>
                  <a:lnTo>
                    <a:pt x="2176953" y="4518837"/>
                  </a:lnTo>
                  <a:lnTo>
                    <a:pt x="2175391" y="4511027"/>
                  </a:lnTo>
                  <a:lnTo>
                    <a:pt x="2180076" y="4507903"/>
                  </a:lnTo>
                  <a:lnTo>
                    <a:pt x="2189446" y="4511027"/>
                  </a:lnTo>
                  <a:lnTo>
                    <a:pt x="2195864" y="4515103"/>
                  </a:lnTo>
                  <a:lnTo>
                    <a:pt x="2200964" y="4520204"/>
                  </a:lnTo>
                  <a:lnTo>
                    <a:pt x="2204600" y="4526183"/>
                  </a:lnTo>
                  <a:lnTo>
                    <a:pt x="2206625" y="4532895"/>
                  </a:lnTo>
                  <a:lnTo>
                    <a:pt x="2245667" y="4768756"/>
                  </a:lnTo>
                  <a:lnTo>
                    <a:pt x="2247229" y="4776566"/>
                  </a:lnTo>
                  <a:lnTo>
                    <a:pt x="2242544" y="4779690"/>
                  </a:lnTo>
                  <a:close/>
                </a:path>
                <a:path w="7123430" h="7697470">
                  <a:moveTo>
                    <a:pt x="2504908" y="5909008"/>
                  </a:moveTo>
                  <a:lnTo>
                    <a:pt x="2439317" y="5648156"/>
                  </a:lnTo>
                  <a:lnTo>
                    <a:pt x="2439317" y="5638784"/>
                  </a:lnTo>
                  <a:lnTo>
                    <a:pt x="2442440" y="5635660"/>
                  </a:lnTo>
                  <a:lnTo>
                    <a:pt x="2450249" y="5640346"/>
                  </a:lnTo>
                  <a:lnTo>
                    <a:pt x="2508031" y="5898074"/>
                  </a:lnTo>
                  <a:lnTo>
                    <a:pt x="2509593" y="5905884"/>
                  </a:lnTo>
                  <a:lnTo>
                    <a:pt x="2504908" y="5909008"/>
                  </a:lnTo>
                  <a:close/>
                </a:path>
                <a:path w="7123430" h="7697470">
                  <a:moveTo>
                    <a:pt x="2222241" y="3606635"/>
                  </a:moveTo>
                  <a:lnTo>
                    <a:pt x="2156651" y="3345782"/>
                  </a:lnTo>
                  <a:lnTo>
                    <a:pt x="2155089" y="3337972"/>
                  </a:lnTo>
                  <a:lnTo>
                    <a:pt x="2159774" y="3334848"/>
                  </a:lnTo>
                  <a:lnTo>
                    <a:pt x="2167582" y="3337972"/>
                  </a:lnTo>
                  <a:lnTo>
                    <a:pt x="2174000" y="3342048"/>
                  </a:lnTo>
                  <a:lnTo>
                    <a:pt x="2179100" y="3347149"/>
                  </a:lnTo>
                  <a:lnTo>
                    <a:pt x="2182736" y="3353129"/>
                  </a:lnTo>
                  <a:lnTo>
                    <a:pt x="2184761" y="3359840"/>
                  </a:lnTo>
                  <a:lnTo>
                    <a:pt x="2225365" y="3595701"/>
                  </a:lnTo>
                  <a:lnTo>
                    <a:pt x="2226926" y="3603511"/>
                  </a:lnTo>
                  <a:lnTo>
                    <a:pt x="2222241" y="3606635"/>
                  </a:lnTo>
                  <a:close/>
                </a:path>
                <a:path w="7123430" h="7697470">
                  <a:moveTo>
                    <a:pt x="682414" y="6435399"/>
                  </a:moveTo>
                  <a:lnTo>
                    <a:pt x="616784" y="6174351"/>
                  </a:lnTo>
                  <a:lnTo>
                    <a:pt x="615261" y="6166737"/>
                  </a:lnTo>
                  <a:lnTo>
                    <a:pt x="619946" y="6163613"/>
                  </a:lnTo>
                  <a:lnTo>
                    <a:pt x="627755" y="6165175"/>
                  </a:lnTo>
                  <a:lnTo>
                    <a:pt x="634172" y="6169250"/>
                  </a:lnTo>
                  <a:lnTo>
                    <a:pt x="639272" y="6174351"/>
                  </a:lnTo>
                  <a:lnTo>
                    <a:pt x="642908" y="6180331"/>
                  </a:lnTo>
                  <a:lnTo>
                    <a:pt x="644933" y="6187042"/>
                  </a:lnTo>
                  <a:lnTo>
                    <a:pt x="685537" y="6424465"/>
                  </a:lnTo>
                  <a:lnTo>
                    <a:pt x="687099" y="6432275"/>
                  </a:lnTo>
                  <a:lnTo>
                    <a:pt x="682414" y="6435399"/>
                  </a:lnTo>
                  <a:close/>
                </a:path>
                <a:path w="7123430" h="7697470">
                  <a:moveTo>
                    <a:pt x="2269092" y="6869632"/>
                  </a:moveTo>
                  <a:lnTo>
                    <a:pt x="2203501" y="6608780"/>
                  </a:lnTo>
                  <a:lnTo>
                    <a:pt x="2201940" y="6599408"/>
                  </a:lnTo>
                  <a:lnTo>
                    <a:pt x="2206625" y="6596284"/>
                  </a:lnTo>
                  <a:lnTo>
                    <a:pt x="2272216" y="6858698"/>
                  </a:lnTo>
                  <a:lnTo>
                    <a:pt x="2273777" y="6866508"/>
                  </a:lnTo>
                  <a:lnTo>
                    <a:pt x="2269092" y="6869632"/>
                  </a:lnTo>
                  <a:close/>
                </a:path>
                <a:path w="7123430" h="7697470">
                  <a:moveTo>
                    <a:pt x="1980180" y="4293911"/>
                  </a:moveTo>
                  <a:lnTo>
                    <a:pt x="1914549" y="4032863"/>
                  </a:lnTo>
                  <a:lnTo>
                    <a:pt x="1913027" y="4025248"/>
                  </a:lnTo>
                  <a:lnTo>
                    <a:pt x="1919274" y="4020562"/>
                  </a:lnTo>
                  <a:lnTo>
                    <a:pt x="1925520" y="4023686"/>
                  </a:lnTo>
                  <a:lnTo>
                    <a:pt x="1931938" y="4027762"/>
                  </a:lnTo>
                  <a:lnTo>
                    <a:pt x="1937038" y="4032863"/>
                  </a:lnTo>
                  <a:lnTo>
                    <a:pt x="1940673" y="4038842"/>
                  </a:lnTo>
                  <a:lnTo>
                    <a:pt x="1942699" y="4045554"/>
                  </a:lnTo>
                  <a:lnTo>
                    <a:pt x="1983303" y="4282977"/>
                  </a:lnTo>
                  <a:lnTo>
                    <a:pt x="1984865" y="4290786"/>
                  </a:lnTo>
                  <a:lnTo>
                    <a:pt x="1980180" y="4293911"/>
                  </a:lnTo>
                  <a:close/>
                </a:path>
                <a:path w="7123430" h="7697470">
                  <a:moveTo>
                    <a:pt x="3168627" y="3761272"/>
                  </a:moveTo>
                  <a:lnTo>
                    <a:pt x="3103035" y="3498857"/>
                  </a:lnTo>
                  <a:lnTo>
                    <a:pt x="3101474" y="3491047"/>
                  </a:lnTo>
                  <a:lnTo>
                    <a:pt x="3171750" y="3750338"/>
                  </a:lnTo>
                  <a:lnTo>
                    <a:pt x="3173312" y="3758148"/>
                  </a:lnTo>
                  <a:lnTo>
                    <a:pt x="3168627" y="3761272"/>
                  </a:lnTo>
                  <a:close/>
                </a:path>
                <a:path w="7123430" h="7697470">
                  <a:moveTo>
                    <a:pt x="376323" y="6725929"/>
                  </a:moveTo>
                  <a:lnTo>
                    <a:pt x="310731" y="6465077"/>
                  </a:lnTo>
                  <a:lnTo>
                    <a:pt x="309170" y="6457267"/>
                  </a:lnTo>
                  <a:lnTo>
                    <a:pt x="313855" y="6454143"/>
                  </a:lnTo>
                  <a:lnTo>
                    <a:pt x="321663" y="6457267"/>
                  </a:lnTo>
                  <a:lnTo>
                    <a:pt x="328081" y="6461343"/>
                  </a:lnTo>
                  <a:lnTo>
                    <a:pt x="333181" y="6466444"/>
                  </a:lnTo>
                  <a:lnTo>
                    <a:pt x="336816" y="6472423"/>
                  </a:lnTo>
                  <a:lnTo>
                    <a:pt x="338842" y="6479135"/>
                  </a:lnTo>
                  <a:lnTo>
                    <a:pt x="379446" y="6714995"/>
                  </a:lnTo>
                  <a:lnTo>
                    <a:pt x="381008" y="6722805"/>
                  </a:lnTo>
                  <a:lnTo>
                    <a:pt x="376323" y="6725929"/>
                  </a:lnTo>
                  <a:close/>
                </a:path>
                <a:path w="7123430" h="7697470">
                  <a:moveTo>
                    <a:pt x="5707937" y="4279853"/>
                  </a:moveTo>
                  <a:lnTo>
                    <a:pt x="5642346" y="4019000"/>
                  </a:lnTo>
                  <a:lnTo>
                    <a:pt x="5640784" y="4011190"/>
                  </a:lnTo>
                  <a:lnTo>
                    <a:pt x="5645469" y="4008066"/>
                  </a:lnTo>
                  <a:lnTo>
                    <a:pt x="5653278" y="4011190"/>
                  </a:lnTo>
                  <a:lnTo>
                    <a:pt x="5659695" y="4015266"/>
                  </a:lnTo>
                  <a:lnTo>
                    <a:pt x="5664795" y="4020367"/>
                  </a:lnTo>
                  <a:lnTo>
                    <a:pt x="5668431" y="4026346"/>
                  </a:lnTo>
                  <a:lnTo>
                    <a:pt x="5670456" y="4033058"/>
                  </a:lnTo>
                  <a:lnTo>
                    <a:pt x="5711061" y="4268919"/>
                  </a:lnTo>
                  <a:lnTo>
                    <a:pt x="5712622" y="4276729"/>
                  </a:lnTo>
                  <a:lnTo>
                    <a:pt x="5707937" y="4279853"/>
                  </a:lnTo>
                  <a:close/>
                </a:path>
                <a:path w="7123430" h="7697470">
                  <a:moveTo>
                    <a:pt x="5956246" y="5841843"/>
                  </a:moveTo>
                  <a:lnTo>
                    <a:pt x="5890655" y="5580990"/>
                  </a:lnTo>
                  <a:lnTo>
                    <a:pt x="5889093" y="5573181"/>
                  </a:lnTo>
                  <a:lnTo>
                    <a:pt x="5893778" y="5570056"/>
                  </a:lnTo>
                  <a:lnTo>
                    <a:pt x="5901587" y="5573181"/>
                  </a:lnTo>
                  <a:lnTo>
                    <a:pt x="5908004" y="5577256"/>
                  </a:lnTo>
                  <a:lnTo>
                    <a:pt x="5913104" y="5582357"/>
                  </a:lnTo>
                  <a:lnTo>
                    <a:pt x="5916740" y="5588336"/>
                  </a:lnTo>
                  <a:lnTo>
                    <a:pt x="5918765" y="5595048"/>
                  </a:lnTo>
                  <a:lnTo>
                    <a:pt x="5959369" y="5830909"/>
                  </a:lnTo>
                  <a:lnTo>
                    <a:pt x="5960931" y="5838719"/>
                  </a:lnTo>
                  <a:lnTo>
                    <a:pt x="5956246" y="5841843"/>
                  </a:lnTo>
                  <a:close/>
                </a:path>
                <a:path w="7123430" h="7697470">
                  <a:moveTo>
                    <a:pt x="5506479" y="5723132"/>
                  </a:moveTo>
                  <a:lnTo>
                    <a:pt x="5440888" y="5462279"/>
                  </a:lnTo>
                  <a:lnTo>
                    <a:pt x="5439326" y="5454469"/>
                  </a:lnTo>
                  <a:lnTo>
                    <a:pt x="5444011" y="5451345"/>
                  </a:lnTo>
                  <a:lnTo>
                    <a:pt x="5451820" y="5454469"/>
                  </a:lnTo>
                  <a:lnTo>
                    <a:pt x="5458237" y="5458545"/>
                  </a:lnTo>
                  <a:lnTo>
                    <a:pt x="5463337" y="5463646"/>
                  </a:lnTo>
                  <a:lnTo>
                    <a:pt x="5466973" y="5469625"/>
                  </a:lnTo>
                  <a:lnTo>
                    <a:pt x="5468998" y="5476337"/>
                  </a:lnTo>
                  <a:lnTo>
                    <a:pt x="5509602" y="5712198"/>
                  </a:lnTo>
                  <a:lnTo>
                    <a:pt x="5511164" y="5720007"/>
                  </a:lnTo>
                  <a:lnTo>
                    <a:pt x="5506479" y="5723132"/>
                  </a:lnTo>
                  <a:close/>
                </a:path>
                <a:path w="7123430" h="7697470">
                  <a:moveTo>
                    <a:pt x="6210802" y="4640673"/>
                  </a:moveTo>
                  <a:lnTo>
                    <a:pt x="6145211" y="4379820"/>
                  </a:lnTo>
                  <a:lnTo>
                    <a:pt x="6145211" y="4372010"/>
                  </a:lnTo>
                  <a:lnTo>
                    <a:pt x="6149895" y="4367324"/>
                  </a:lnTo>
                  <a:lnTo>
                    <a:pt x="6156142" y="4372010"/>
                  </a:lnTo>
                  <a:lnTo>
                    <a:pt x="6162560" y="4376086"/>
                  </a:lnTo>
                  <a:lnTo>
                    <a:pt x="6167660" y="4381187"/>
                  </a:lnTo>
                  <a:lnTo>
                    <a:pt x="6171296" y="4387166"/>
                  </a:lnTo>
                  <a:lnTo>
                    <a:pt x="6173321" y="4393878"/>
                  </a:lnTo>
                  <a:lnTo>
                    <a:pt x="6213925" y="4629738"/>
                  </a:lnTo>
                  <a:lnTo>
                    <a:pt x="6215487" y="4637548"/>
                  </a:lnTo>
                  <a:lnTo>
                    <a:pt x="6210802" y="4640673"/>
                  </a:lnTo>
                  <a:close/>
                </a:path>
                <a:path w="7123430" h="7697470">
                  <a:moveTo>
                    <a:pt x="6813614" y="4412622"/>
                  </a:moveTo>
                  <a:lnTo>
                    <a:pt x="6748024" y="4151770"/>
                  </a:lnTo>
                  <a:lnTo>
                    <a:pt x="6746461" y="4142397"/>
                  </a:lnTo>
                  <a:lnTo>
                    <a:pt x="6751147" y="4139273"/>
                  </a:lnTo>
                  <a:lnTo>
                    <a:pt x="6816738" y="4401688"/>
                  </a:lnTo>
                  <a:lnTo>
                    <a:pt x="6818299" y="4409498"/>
                  </a:lnTo>
                  <a:lnTo>
                    <a:pt x="6813614" y="4412622"/>
                  </a:lnTo>
                  <a:close/>
                </a:path>
              </a:pathLst>
            </a:custGeom>
            <a:solidFill>
              <a:srgbClr val="EDC8B6"/>
            </a:solidFill>
          </p:spPr>
          <p:txBody>
            <a:bodyPr wrap="square" lIns="0" tIns="0" rIns="0" bIns="0" rtlCol="0"/>
            <a:lstStyle/>
            <a:p>
              <a:endParaRPr sz="1200"/>
            </a:p>
          </p:txBody>
        </p:sp>
      </p:grpSp>
    </p:spTree>
    <p:extLst>
      <p:ext uri="{BB962C8B-B14F-4D97-AF65-F5344CB8AC3E}">
        <p14:creationId xmlns:p14="http://schemas.microsoft.com/office/powerpoint/2010/main" val="3539789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35177"/>
            <a:ext cx="5337175" cy="513080"/>
          </a:xfrm>
          <a:prstGeom prst="rect">
            <a:avLst/>
          </a:prstGeom>
        </p:spPr>
        <p:txBody>
          <a:bodyPr vert="horz" wrap="square" lIns="0" tIns="12065" rIns="0" bIns="0" rtlCol="0">
            <a:spAutoFit/>
          </a:bodyPr>
          <a:lstStyle/>
          <a:p>
            <a:pPr marL="12700">
              <a:lnSpc>
                <a:spcPct val="100000"/>
              </a:lnSpc>
              <a:spcBef>
                <a:spcPts val="95"/>
              </a:spcBef>
            </a:pPr>
            <a:r>
              <a:rPr spc="-5" dirty="0">
                <a:solidFill>
                  <a:srgbClr val="028579"/>
                </a:solidFill>
              </a:rPr>
              <a:t>Assisting Students in</a:t>
            </a:r>
            <a:r>
              <a:rPr spc="-60" dirty="0">
                <a:solidFill>
                  <a:srgbClr val="028579"/>
                </a:solidFill>
              </a:rPr>
              <a:t> </a:t>
            </a:r>
            <a:r>
              <a:rPr spc="-5" dirty="0">
                <a:solidFill>
                  <a:srgbClr val="028579"/>
                </a:solidFill>
              </a:rPr>
              <a:t>Distress</a:t>
            </a:r>
          </a:p>
        </p:txBody>
      </p:sp>
      <p:sp>
        <p:nvSpPr>
          <p:cNvPr id="3" name="object 3"/>
          <p:cNvSpPr txBox="1"/>
          <p:nvPr/>
        </p:nvSpPr>
        <p:spPr>
          <a:xfrm>
            <a:off x="916939" y="1264979"/>
            <a:ext cx="6963409" cy="4411980"/>
          </a:xfrm>
          <a:prstGeom prst="rect">
            <a:avLst/>
          </a:prstGeom>
        </p:spPr>
        <p:txBody>
          <a:bodyPr vert="horz" wrap="square" lIns="0" tIns="71755" rIns="0" bIns="0" rtlCol="0">
            <a:spAutoFit/>
          </a:bodyPr>
          <a:lstStyle/>
          <a:p>
            <a:pPr marL="12700">
              <a:lnSpc>
                <a:spcPct val="100000"/>
              </a:lnSpc>
              <a:spcBef>
                <a:spcPts val="565"/>
              </a:spcBef>
            </a:pPr>
            <a:r>
              <a:rPr sz="2000" b="1" i="1" spc="-5" dirty="0">
                <a:latin typeface="CenturyGothic-BoldItalic"/>
                <a:cs typeface="CenturyGothic-BoldItalic"/>
              </a:rPr>
              <a:t>Solution-focused, positive</a:t>
            </a:r>
            <a:r>
              <a:rPr sz="2000" b="1" i="1" spc="-15" dirty="0">
                <a:latin typeface="CenturyGothic-BoldItalic"/>
                <a:cs typeface="CenturyGothic-BoldItalic"/>
              </a:rPr>
              <a:t> </a:t>
            </a:r>
            <a:r>
              <a:rPr sz="2000" b="1" i="1" spc="-5" dirty="0">
                <a:latin typeface="CenturyGothic-BoldItalic"/>
                <a:cs typeface="CenturyGothic-BoldItalic"/>
              </a:rPr>
              <a:t>strategies</a:t>
            </a:r>
            <a:endParaRPr sz="2000" dirty="0">
              <a:latin typeface="CenturyGothic-BoldItalic"/>
              <a:cs typeface="CenturyGothic-BoldItalic"/>
            </a:endParaRPr>
          </a:p>
          <a:p>
            <a:pPr marL="12700">
              <a:lnSpc>
                <a:spcPct val="100000"/>
              </a:lnSpc>
              <a:spcBef>
                <a:spcPts val="470"/>
              </a:spcBef>
            </a:pPr>
            <a:r>
              <a:rPr sz="2000" spc="-5" dirty="0">
                <a:latin typeface="Century Gothic"/>
                <a:cs typeface="Century Gothic"/>
              </a:rPr>
              <a:t>For</a:t>
            </a:r>
            <a:r>
              <a:rPr sz="2000" dirty="0">
                <a:latin typeface="Century Gothic"/>
                <a:cs typeface="Century Gothic"/>
              </a:rPr>
              <a:t> </a:t>
            </a:r>
            <a:r>
              <a:rPr sz="2000" spc="-5" dirty="0">
                <a:latin typeface="Century Gothic"/>
                <a:cs typeface="Century Gothic"/>
              </a:rPr>
              <a:t>students:</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sz="2000" spc="-5" dirty="0">
                <a:latin typeface="Century Gothic"/>
                <a:cs typeface="Century Gothic"/>
              </a:rPr>
              <a:t>Short-term </a:t>
            </a:r>
            <a:r>
              <a:rPr sz="2000" spc="-10" dirty="0">
                <a:latin typeface="Century Gothic"/>
                <a:cs typeface="Century Gothic"/>
              </a:rPr>
              <a:t>personal</a:t>
            </a:r>
            <a:r>
              <a:rPr sz="2000" spc="15" dirty="0">
                <a:latin typeface="Century Gothic"/>
                <a:cs typeface="Century Gothic"/>
              </a:rPr>
              <a:t> </a:t>
            </a:r>
            <a:r>
              <a:rPr sz="2000" spc="-5" dirty="0">
                <a:latin typeface="Century Gothic"/>
                <a:cs typeface="Century Gothic"/>
              </a:rPr>
              <a:t>counseling</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sz="2000" spc="-5" dirty="0">
                <a:latin typeface="Century Gothic"/>
                <a:cs typeface="Century Gothic"/>
              </a:rPr>
              <a:t>Crisis</a:t>
            </a:r>
            <a:r>
              <a:rPr sz="2000" spc="-15" dirty="0">
                <a:latin typeface="Century Gothic"/>
                <a:cs typeface="Century Gothic"/>
              </a:rPr>
              <a:t> </a:t>
            </a:r>
            <a:r>
              <a:rPr sz="2000" spc="-5" dirty="0">
                <a:latin typeface="Century Gothic"/>
                <a:cs typeface="Century Gothic"/>
              </a:rPr>
              <a:t>intervention</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sz="2000" spc="-5" dirty="0">
                <a:latin typeface="Century Gothic"/>
                <a:cs typeface="Century Gothic"/>
              </a:rPr>
              <a:t>Referral to </a:t>
            </a:r>
            <a:r>
              <a:rPr sz="2000" spc="-10" dirty="0">
                <a:latin typeface="Century Gothic"/>
                <a:cs typeface="Century Gothic"/>
              </a:rPr>
              <a:t>campus </a:t>
            </a:r>
            <a:r>
              <a:rPr sz="2000" spc="-5" dirty="0">
                <a:latin typeface="Century Gothic"/>
                <a:cs typeface="Century Gothic"/>
              </a:rPr>
              <a:t>and community</a:t>
            </a:r>
            <a:r>
              <a:rPr sz="2000" spc="45" dirty="0">
                <a:latin typeface="Century Gothic"/>
                <a:cs typeface="Century Gothic"/>
              </a:rPr>
              <a:t> </a:t>
            </a:r>
            <a:r>
              <a:rPr sz="2000" spc="-10" dirty="0">
                <a:latin typeface="Century Gothic"/>
                <a:cs typeface="Century Gothic"/>
              </a:rPr>
              <a:t>resources</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sz="2000" spc="-5" dirty="0">
                <a:latin typeface="Century Gothic"/>
                <a:cs typeface="Century Gothic"/>
              </a:rPr>
              <a:t>Academic and </a:t>
            </a:r>
            <a:r>
              <a:rPr sz="2000" spc="-10" dirty="0">
                <a:latin typeface="Century Gothic"/>
                <a:cs typeface="Century Gothic"/>
              </a:rPr>
              <a:t>personal </a:t>
            </a:r>
            <a:r>
              <a:rPr sz="2000" spc="-5" dirty="0">
                <a:latin typeface="Century Gothic"/>
                <a:cs typeface="Century Gothic"/>
              </a:rPr>
              <a:t>skills</a:t>
            </a:r>
            <a:r>
              <a:rPr sz="2000" spc="40" dirty="0">
                <a:latin typeface="Century Gothic"/>
                <a:cs typeface="Century Gothic"/>
              </a:rPr>
              <a:t> </a:t>
            </a:r>
            <a:r>
              <a:rPr sz="2000" spc="-5" dirty="0">
                <a:latin typeface="Century Gothic"/>
                <a:cs typeface="Century Gothic"/>
              </a:rPr>
              <a:t>coaching</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sz="2000" spc="-5" dirty="0">
                <a:latin typeface="Century Gothic"/>
                <a:cs typeface="Century Gothic"/>
              </a:rPr>
              <a:t>Workshops and presentations on mental health</a:t>
            </a:r>
            <a:r>
              <a:rPr sz="2000" spc="80" dirty="0">
                <a:latin typeface="Century Gothic"/>
                <a:cs typeface="Century Gothic"/>
              </a:rPr>
              <a:t> </a:t>
            </a:r>
            <a:r>
              <a:rPr sz="2000" spc="-5" dirty="0">
                <a:latin typeface="Century Gothic"/>
                <a:cs typeface="Century Gothic"/>
              </a:rPr>
              <a:t>topics</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sz="2000" spc="-10" dirty="0">
                <a:latin typeface="Century Gothic"/>
                <a:cs typeface="Century Gothic"/>
              </a:rPr>
              <a:t>Groups</a:t>
            </a:r>
            <a:endParaRPr sz="2000" dirty="0">
              <a:latin typeface="Century Gothic"/>
              <a:cs typeface="Century Gothic"/>
            </a:endParaRPr>
          </a:p>
          <a:p>
            <a:pPr>
              <a:lnSpc>
                <a:spcPct val="100000"/>
              </a:lnSpc>
              <a:spcBef>
                <a:spcPts val="20"/>
              </a:spcBef>
            </a:pPr>
            <a:endParaRPr sz="2800" dirty="0">
              <a:latin typeface="Century Gothic"/>
              <a:cs typeface="Century Gothic"/>
            </a:endParaRPr>
          </a:p>
          <a:p>
            <a:pPr marL="12700">
              <a:lnSpc>
                <a:spcPct val="100000"/>
              </a:lnSpc>
              <a:spcBef>
                <a:spcPts val="5"/>
              </a:spcBef>
            </a:pPr>
            <a:r>
              <a:rPr sz="2000" spc="-5" dirty="0">
                <a:latin typeface="Century Gothic"/>
                <a:cs typeface="Century Gothic"/>
              </a:rPr>
              <a:t>For faculty and</a:t>
            </a:r>
            <a:r>
              <a:rPr sz="2000" spc="15" dirty="0">
                <a:latin typeface="Century Gothic"/>
                <a:cs typeface="Century Gothic"/>
              </a:rPr>
              <a:t> </a:t>
            </a:r>
            <a:r>
              <a:rPr sz="2000" spc="-5" dirty="0">
                <a:latin typeface="Century Gothic"/>
                <a:cs typeface="Century Gothic"/>
              </a:rPr>
              <a:t>staff:</a:t>
            </a:r>
            <a:endParaRPr sz="2000" dirty="0">
              <a:latin typeface="Century Gothic"/>
              <a:cs typeface="Century Gothic"/>
            </a:endParaRPr>
          </a:p>
          <a:p>
            <a:pPr marL="355600" indent="-342900">
              <a:lnSpc>
                <a:spcPct val="100000"/>
              </a:lnSpc>
              <a:spcBef>
                <a:spcPts val="480"/>
              </a:spcBef>
              <a:buFont typeface="Times New Roman"/>
              <a:buChar char="·"/>
              <a:tabLst>
                <a:tab pos="354965" algn="l"/>
                <a:tab pos="355600" algn="l"/>
              </a:tabLst>
            </a:pPr>
            <a:r>
              <a:rPr sz="2000" spc="-5" dirty="0">
                <a:latin typeface="Century Gothic"/>
                <a:cs typeface="Century Gothic"/>
              </a:rPr>
              <a:t>Individual</a:t>
            </a:r>
            <a:r>
              <a:rPr sz="2000" spc="10" dirty="0">
                <a:latin typeface="Century Gothic"/>
                <a:cs typeface="Century Gothic"/>
              </a:rPr>
              <a:t> </a:t>
            </a:r>
            <a:r>
              <a:rPr sz="2000" spc="-5" dirty="0">
                <a:latin typeface="Century Gothic"/>
                <a:cs typeface="Century Gothic"/>
              </a:rPr>
              <a:t>consultation</a:t>
            </a:r>
            <a:endParaRPr sz="2000" dirty="0">
              <a:latin typeface="Century Gothic"/>
              <a:cs typeface="Century Gothic"/>
            </a:endParaRPr>
          </a:p>
          <a:p>
            <a:pPr marL="355600" indent="-342900">
              <a:lnSpc>
                <a:spcPct val="100000"/>
              </a:lnSpc>
              <a:spcBef>
                <a:spcPts val="480"/>
              </a:spcBef>
              <a:buFont typeface="Times New Roman"/>
              <a:buChar char="·"/>
              <a:tabLst>
                <a:tab pos="354965" algn="l"/>
                <a:tab pos="355600" algn="l"/>
              </a:tabLst>
            </a:pPr>
            <a:r>
              <a:rPr sz="2000" spc="-5" dirty="0">
                <a:latin typeface="Century Gothic"/>
                <a:cs typeface="Century Gothic"/>
              </a:rPr>
              <a:t>Presentations to </a:t>
            </a:r>
            <a:r>
              <a:rPr sz="2000" spc="-10" dirty="0">
                <a:latin typeface="Century Gothic"/>
                <a:cs typeface="Century Gothic"/>
              </a:rPr>
              <a:t>department </a:t>
            </a:r>
            <a:r>
              <a:rPr sz="2000" spc="-5" dirty="0">
                <a:latin typeface="Century Gothic"/>
                <a:cs typeface="Century Gothic"/>
              </a:rPr>
              <a:t>meetings and</a:t>
            </a:r>
            <a:r>
              <a:rPr sz="2000" spc="65" dirty="0">
                <a:latin typeface="Century Gothic"/>
                <a:cs typeface="Century Gothic"/>
              </a:rPr>
              <a:t> </a:t>
            </a:r>
            <a:r>
              <a:rPr sz="2000" spc="-10" dirty="0">
                <a:latin typeface="Century Gothic"/>
                <a:cs typeface="Century Gothic"/>
              </a:rPr>
              <a:t>classes</a:t>
            </a:r>
            <a:endParaRPr sz="2000" dirty="0">
              <a:latin typeface="Century Gothic"/>
              <a:cs typeface="Century Gothic"/>
            </a:endParaRPr>
          </a:p>
        </p:txBody>
      </p:sp>
      <p:sp>
        <p:nvSpPr>
          <p:cNvPr id="11" name="object 11"/>
          <p:cNvSpPr/>
          <p:nvPr/>
        </p:nvSpPr>
        <p:spPr>
          <a:xfrm>
            <a:off x="6629400" y="533400"/>
            <a:ext cx="5029199" cy="33527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title"/>
          </p:nvPr>
        </p:nvSpPr>
        <p:spPr>
          <a:xfrm>
            <a:off x="381000" y="381000"/>
            <a:ext cx="10591800" cy="683585"/>
          </a:xfrm>
          <a:prstGeom prst="rect">
            <a:avLst/>
          </a:prstGeom>
        </p:spPr>
        <p:txBody>
          <a:bodyPr vert="horz" wrap="square" lIns="0" tIns="11430" rIns="0" bIns="0" rtlCol="0">
            <a:spAutoFit/>
          </a:bodyPr>
          <a:lstStyle/>
          <a:p>
            <a:pPr marL="8467">
              <a:spcBef>
                <a:spcPts val="90"/>
              </a:spcBef>
            </a:pPr>
            <a:r>
              <a:rPr lang="en-US" sz="4367" spc="293" dirty="0">
                <a:solidFill>
                  <a:srgbClr val="068B7C"/>
                </a:solidFill>
              </a:rPr>
              <a:t>Staff Advisors –</a:t>
            </a:r>
            <a:r>
              <a:rPr lang="en-US" sz="2800" i="1" spc="293" dirty="0">
                <a:solidFill>
                  <a:srgbClr val="068B7C"/>
                </a:solidFill>
              </a:rPr>
              <a:t>You have Spectrum of Skills </a:t>
            </a:r>
            <a:endParaRPr sz="2800" i="1" dirty="0">
              <a:solidFill>
                <a:srgbClr val="068B7C"/>
              </a:solidFill>
            </a:endParaRPr>
          </a:p>
        </p:txBody>
      </p:sp>
      <p:pic>
        <p:nvPicPr>
          <p:cNvPr id="13" name="Picture 12">
            <a:extLst>
              <a:ext uri="{FF2B5EF4-FFF2-40B4-BE49-F238E27FC236}">
                <a16:creationId xmlns:a16="http://schemas.microsoft.com/office/drawing/2014/main" id="{4172E1E8-C816-A845-9DA9-9E2C7BF9B917}"/>
              </a:ext>
            </a:extLst>
          </p:cNvPr>
          <p:cNvPicPr>
            <a:picLocks noChangeAspect="1"/>
          </p:cNvPicPr>
          <p:nvPr/>
        </p:nvPicPr>
        <p:blipFill rotWithShape="1">
          <a:blip r:embed="rId2"/>
          <a:srcRect r="-509" b="8335"/>
          <a:stretch/>
        </p:blipFill>
        <p:spPr>
          <a:xfrm>
            <a:off x="228600" y="1266328"/>
            <a:ext cx="4876070" cy="4802815"/>
          </a:xfrm>
          <a:prstGeom prst="rect">
            <a:avLst/>
          </a:prstGeom>
        </p:spPr>
      </p:pic>
      <p:sp>
        <p:nvSpPr>
          <p:cNvPr id="14" name="object 3">
            <a:extLst>
              <a:ext uri="{FF2B5EF4-FFF2-40B4-BE49-F238E27FC236}">
                <a16:creationId xmlns:a16="http://schemas.microsoft.com/office/drawing/2014/main" id="{49699587-EF65-5748-9F57-F4AE51A9D189}"/>
              </a:ext>
            </a:extLst>
          </p:cNvPr>
          <p:cNvSpPr txBox="1"/>
          <p:nvPr/>
        </p:nvSpPr>
        <p:spPr>
          <a:xfrm>
            <a:off x="5257800" y="1218206"/>
            <a:ext cx="6553200" cy="4773743"/>
          </a:xfrm>
          <a:prstGeom prst="rect">
            <a:avLst/>
          </a:prstGeom>
        </p:spPr>
        <p:txBody>
          <a:bodyPr vert="horz" wrap="square" lIns="0" tIns="71755" rIns="0" bIns="0" rtlCol="0">
            <a:spAutoFit/>
          </a:bodyPr>
          <a:lstStyle/>
          <a:p>
            <a:pPr marL="12700">
              <a:lnSpc>
                <a:spcPct val="100000"/>
              </a:lnSpc>
              <a:spcBef>
                <a:spcPts val="565"/>
              </a:spcBef>
            </a:pPr>
            <a:r>
              <a:rPr lang="en-US" sz="2000" b="1" i="1" spc="-5" dirty="0">
                <a:latin typeface="CenturyGothic-BoldItalic"/>
                <a:cs typeface="CenturyGothic-BoldItalic"/>
              </a:rPr>
              <a:t>signs the conversation is getting too deep</a:t>
            </a:r>
            <a:endParaRPr sz="2000" dirty="0">
              <a:latin typeface="CenturyGothic-BoldItalic"/>
              <a:cs typeface="CenturyGothic-BoldItalic"/>
            </a:endParaRPr>
          </a:p>
          <a:p>
            <a:pPr marL="12700">
              <a:lnSpc>
                <a:spcPct val="100000"/>
              </a:lnSpc>
              <a:spcBef>
                <a:spcPts val="470"/>
              </a:spcBef>
            </a:pPr>
            <a:r>
              <a:rPr sz="2000" spc="-5" dirty="0">
                <a:latin typeface="Century Gothic"/>
                <a:cs typeface="Century Gothic"/>
              </a:rPr>
              <a:t>For</a:t>
            </a:r>
            <a:r>
              <a:rPr sz="2000" dirty="0">
                <a:latin typeface="Century Gothic"/>
                <a:cs typeface="Century Gothic"/>
              </a:rPr>
              <a:t> </a:t>
            </a:r>
            <a:r>
              <a:rPr sz="2000" spc="-5" dirty="0">
                <a:latin typeface="Century Gothic"/>
                <a:cs typeface="Century Gothic"/>
              </a:rPr>
              <a:t>students:</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lang="en-US" sz="2000" spc="-5" dirty="0">
                <a:latin typeface="Century Gothic"/>
                <a:cs typeface="Century Gothic"/>
              </a:rPr>
              <a:t>They seem visibly disturbed, anxious, breathing changed</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lang="en-US" sz="2000" spc="-5" dirty="0">
                <a:latin typeface="Century Gothic"/>
                <a:cs typeface="Century Gothic"/>
              </a:rPr>
              <a:t>Zone Out</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lang="en-US" sz="2000" spc="-5" dirty="0">
                <a:latin typeface="Century Gothic"/>
                <a:cs typeface="Century Gothic"/>
              </a:rPr>
              <a:t>Talking in circles</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lang="en-US" sz="2000" spc="-5" dirty="0">
                <a:latin typeface="Century Gothic"/>
                <a:cs typeface="Century Gothic"/>
              </a:rPr>
              <a:t>Not coherent timeline, hard to understand</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lang="en-US" sz="2000" spc="-10" dirty="0">
                <a:latin typeface="Century Gothic"/>
                <a:cs typeface="Century Gothic"/>
              </a:rPr>
              <a:t>Many trauma stories in one sitting</a:t>
            </a:r>
            <a:endParaRPr sz="2000" dirty="0">
              <a:latin typeface="Century Gothic"/>
              <a:cs typeface="Century Gothic"/>
            </a:endParaRPr>
          </a:p>
          <a:p>
            <a:pPr>
              <a:lnSpc>
                <a:spcPct val="100000"/>
              </a:lnSpc>
              <a:spcBef>
                <a:spcPts val="20"/>
              </a:spcBef>
            </a:pPr>
            <a:endParaRPr sz="2800" dirty="0">
              <a:latin typeface="Century Gothic"/>
              <a:cs typeface="Century Gothic"/>
            </a:endParaRPr>
          </a:p>
          <a:p>
            <a:pPr marL="12700">
              <a:lnSpc>
                <a:spcPct val="100000"/>
              </a:lnSpc>
              <a:spcBef>
                <a:spcPts val="5"/>
              </a:spcBef>
            </a:pPr>
            <a:r>
              <a:rPr sz="2000" spc="-5" dirty="0">
                <a:latin typeface="Century Gothic"/>
                <a:cs typeface="Century Gothic"/>
              </a:rPr>
              <a:t>For </a:t>
            </a:r>
            <a:r>
              <a:rPr lang="en-US" sz="2000" spc="-5" dirty="0">
                <a:latin typeface="Century Gothic"/>
                <a:cs typeface="Century Gothic"/>
              </a:rPr>
              <a:t>you</a:t>
            </a:r>
            <a:r>
              <a:rPr sz="2000" spc="-5" dirty="0">
                <a:latin typeface="Century Gothic"/>
                <a:cs typeface="Century Gothic"/>
              </a:rPr>
              <a:t>:</a:t>
            </a:r>
            <a:endParaRPr sz="2000" dirty="0">
              <a:latin typeface="Century Gothic"/>
              <a:cs typeface="Century Gothic"/>
            </a:endParaRPr>
          </a:p>
          <a:p>
            <a:pPr marL="355600" indent="-342900">
              <a:lnSpc>
                <a:spcPct val="100000"/>
              </a:lnSpc>
              <a:spcBef>
                <a:spcPts val="480"/>
              </a:spcBef>
              <a:buFont typeface="Times New Roman"/>
              <a:buChar char="·"/>
              <a:tabLst>
                <a:tab pos="354965" algn="l"/>
                <a:tab pos="355600" algn="l"/>
              </a:tabLst>
            </a:pPr>
            <a:r>
              <a:rPr lang="en-US" sz="2000" spc="-5" dirty="0">
                <a:latin typeface="Century Gothic"/>
                <a:cs typeface="Century Gothic"/>
              </a:rPr>
              <a:t>You feel uncomfortable or overwhelmed</a:t>
            </a:r>
            <a:endParaRPr sz="2000" dirty="0">
              <a:latin typeface="Century Gothic"/>
              <a:cs typeface="Century Gothic"/>
            </a:endParaRPr>
          </a:p>
          <a:p>
            <a:pPr marL="355600" indent="-342900">
              <a:lnSpc>
                <a:spcPct val="100000"/>
              </a:lnSpc>
              <a:spcBef>
                <a:spcPts val="480"/>
              </a:spcBef>
              <a:buFont typeface="Times New Roman"/>
              <a:buChar char="·"/>
              <a:tabLst>
                <a:tab pos="354965" algn="l"/>
                <a:tab pos="355600" algn="l"/>
              </a:tabLst>
            </a:pPr>
            <a:r>
              <a:rPr lang="en-US" sz="2000" spc="-5" dirty="0">
                <a:latin typeface="Century Gothic"/>
                <a:cs typeface="Century Gothic"/>
              </a:rPr>
              <a:t>You feel pressure to solve, fix, give advice</a:t>
            </a:r>
          </a:p>
          <a:p>
            <a:pPr marL="355600" indent="-342900">
              <a:lnSpc>
                <a:spcPct val="100000"/>
              </a:lnSpc>
              <a:spcBef>
                <a:spcPts val="480"/>
              </a:spcBef>
              <a:buFont typeface="Times New Roman"/>
              <a:buChar char="·"/>
              <a:tabLst>
                <a:tab pos="354965" algn="l"/>
                <a:tab pos="355600" algn="l"/>
              </a:tabLst>
            </a:pPr>
            <a:r>
              <a:rPr lang="en-US" sz="2000" spc="-5" dirty="0">
                <a:latin typeface="Century Gothic"/>
                <a:cs typeface="Century Gothic"/>
              </a:rPr>
              <a:t>You feel bad for the student</a:t>
            </a:r>
            <a:endParaRPr sz="2000" dirty="0">
              <a:latin typeface="Century Gothic"/>
              <a:cs typeface="Century Gothic"/>
            </a:endParaRPr>
          </a:p>
        </p:txBody>
      </p:sp>
    </p:spTree>
    <p:extLst>
      <p:ext uri="{BB962C8B-B14F-4D97-AF65-F5344CB8AC3E}">
        <p14:creationId xmlns:p14="http://schemas.microsoft.com/office/powerpoint/2010/main" val="2034231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title"/>
          </p:nvPr>
        </p:nvSpPr>
        <p:spPr>
          <a:xfrm>
            <a:off x="228600" y="161453"/>
            <a:ext cx="8839200" cy="683585"/>
          </a:xfrm>
          <a:prstGeom prst="rect">
            <a:avLst/>
          </a:prstGeom>
        </p:spPr>
        <p:txBody>
          <a:bodyPr vert="horz" wrap="square" lIns="0" tIns="11430" rIns="0" bIns="0" rtlCol="0">
            <a:spAutoFit/>
          </a:bodyPr>
          <a:lstStyle/>
          <a:p>
            <a:pPr marL="8467">
              <a:spcBef>
                <a:spcPts val="90"/>
              </a:spcBef>
            </a:pPr>
            <a:r>
              <a:rPr lang="en-US" sz="4367" spc="293" dirty="0">
                <a:solidFill>
                  <a:srgbClr val="068B7C"/>
                </a:solidFill>
              </a:rPr>
              <a:t>What you can say and do</a:t>
            </a:r>
            <a:endParaRPr sz="4334" dirty="0">
              <a:solidFill>
                <a:srgbClr val="068B7C"/>
              </a:solidFill>
            </a:endParaRPr>
          </a:p>
        </p:txBody>
      </p:sp>
      <p:sp>
        <p:nvSpPr>
          <p:cNvPr id="14" name="object 3">
            <a:extLst>
              <a:ext uri="{FF2B5EF4-FFF2-40B4-BE49-F238E27FC236}">
                <a16:creationId xmlns:a16="http://schemas.microsoft.com/office/drawing/2014/main" id="{49699587-EF65-5748-9F57-F4AE51A9D189}"/>
              </a:ext>
            </a:extLst>
          </p:cNvPr>
          <p:cNvSpPr txBox="1"/>
          <p:nvPr/>
        </p:nvSpPr>
        <p:spPr>
          <a:xfrm>
            <a:off x="4765235" y="845039"/>
            <a:ext cx="7198165" cy="5940729"/>
          </a:xfrm>
          <a:prstGeom prst="rect">
            <a:avLst/>
          </a:prstGeom>
        </p:spPr>
        <p:txBody>
          <a:bodyPr vert="horz" wrap="square" lIns="0" tIns="71755" rIns="0" bIns="0" rtlCol="0">
            <a:spAutoFit/>
          </a:bodyPr>
          <a:lstStyle/>
          <a:p>
            <a:pPr marL="12700">
              <a:lnSpc>
                <a:spcPct val="100000"/>
              </a:lnSpc>
              <a:spcBef>
                <a:spcPts val="470"/>
              </a:spcBef>
            </a:pPr>
            <a:r>
              <a:rPr sz="2000" spc="-5" dirty="0">
                <a:latin typeface="Century Gothic"/>
                <a:cs typeface="Century Gothic"/>
              </a:rPr>
              <a:t>For</a:t>
            </a:r>
            <a:r>
              <a:rPr sz="2000" dirty="0">
                <a:latin typeface="Century Gothic"/>
                <a:cs typeface="Century Gothic"/>
              </a:rPr>
              <a:t> </a:t>
            </a:r>
            <a:r>
              <a:rPr sz="2000" spc="-5" dirty="0">
                <a:latin typeface="Century Gothic"/>
                <a:cs typeface="Century Gothic"/>
              </a:rPr>
              <a:t>students:</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lang="en-US" sz="2000" spc="-5" dirty="0">
                <a:latin typeface="Century Gothic"/>
                <a:cs typeface="Century Gothic"/>
              </a:rPr>
              <a:t>Let’s take a break from this conversation for a minute. </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lang="en-US" sz="2000" spc="-5" dirty="0">
                <a:latin typeface="Century Gothic"/>
                <a:cs typeface="Century Gothic"/>
              </a:rPr>
              <a:t>I invite you to feel your feet on the ground.</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lang="en-US" sz="2000" spc="-5" dirty="0">
                <a:latin typeface="Century Gothic"/>
                <a:cs typeface="Century Gothic"/>
              </a:rPr>
              <a:t>Can I get you some water or tea. </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lang="en-US" sz="2000" spc="-5" dirty="0">
                <a:latin typeface="Century Gothic"/>
                <a:cs typeface="Century Gothic"/>
              </a:rPr>
              <a:t>It seems like you are ready to share some things about you in a deep way. I don’t really have training to assist you in this area. Would you be open to connecting to someone who does?</a:t>
            </a:r>
            <a:endParaRPr sz="2000" dirty="0">
              <a:latin typeface="Century Gothic"/>
              <a:cs typeface="Century Gothic"/>
            </a:endParaRPr>
          </a:p>
          <a:p>
            <a:pPr marL="355600" indent="-342900">
              <a:lnSpc>
                <a:spcPct val="100000"/>
              </a:lnSpc>
              <a:spcBef>
                <a:spcPts val="480"/>
              </a:spcBef>
              <a:buChar char="·"/>
              <a:tabLst>
                <a:tab pos="354965" algn="l"/>
                <a:tab pos="355600" algn="l"/>
              </a:tabLst>
            </a:pPr>
            <a:r>
              <a:rPr lang="en-US" sz="2000" spc="-10" dirty="0">
                <a:latin typeface="Century Gothic"/>
                <a:cs typeface="Century Gothic"/>
              </a:rPr>
              <a:t>I really think it would be beneficial if you talked to one of our counselors about this too. Can we call them together?</a:t>
            </a:r>
            <a:endParaRPr sz="2000" dirty="0">
              <a:latin typeface="Century Gothic"/>
              <a:cs typeface="Century Gothic"/>
            </a:endParaRPr>
          </a:p>
          <a:p>
            <a:pPr>
              <a:lnSpc>
                <a:spcPct val="100000"/>
              </a:lnSpc>
              <a:spcBef>
                <a:spcPts val="20"/>
              </a:spcBef>
            </a:pPr>
            <a:endParaRPr sz="2800" dirty="0">
              <a:latin typeface="Century Gothic"/>
              <a:cs typeface="Century Gothic"/>
            </a:endParaRPr>
          </a:p>
          <a:p>
            <a:pPr marL="12700">
              <a:lnSpc>
                <a:spcPct val="100000"/>
              </a:lnSpc>
              <a:spcBef>
                <a:spcPts val="5"/>
              </a:spcBef>
            </a:pPr>
            <a:r>
              <a:rPr sz="2000" spc="-5" dirty="0">
                <a:latin typeface="Century Gothic"/>
                <a:cs typeface="Century Gothic"/>
              </a:rPr>
              <a:t>For </a:t>
            </a:r>
            <a:r>
              <a:rPr lang="en-US" sz="2000" spc="-5" dirty="0">
                <a:latin typeface="Century Gothic"/>
                <a:cs typeface="Century Gothic"/>
              </a:rPr>
              <a:t>you</a:t>
            </a:r>
            <a:r>
              <a:rPr sz="2000" spc="-5" dirty="0">
                <a:latin typeface="Century Gothic"/>
                <a:cs typeface="Century Gothic"/>
              </a:rPr>
              <a:t>:</a:t>
            </a:r>
            <a:endParaRPr sz="2000" dirty="0">
              <a:latin typeface="Century Gothic"/>
              <a:cs typeface="Century Gothic"/>
            </a:endParaRPr>
          </a:p>
          <a:p>
            <a:pPr marL="355600" indent="-342900">
              <a:lnSpc>
                <a:spcPct val="100000"/>
              </a:lnSpc>
              <a:spcBef>
                <a:spcPts val="480"/>
              </a:spcBef>
              <a:buFont typeface="Times New Roman"/>
              <a:buChar char="·"/>
              <a:tabLst>
                <a:tab pos="354965" algn="l"/>
                <a:tab pos="355600" algn="l"/>
              </a:tabLst>
            </a:pPr>
            <a:r>
              <a:rPr lang="en-US" sz="2000" spc="-5" dirty="0">
                <a:latin typeface="Century Gothic"/>
                <a:cs typeface="Century Gothic"/>
              </a:rPr>
              <a:t>Breath, Ground &amp; Settle Yourself</a:t>
            </a:r>
            <a:endParaRPr sz="2000" dirty="0">
              <a:latin typeface="Century Gothic"/>
              <a:cs typeface="Century Gothic"/>
            </a:endParaRPr>
          </a:p>
          <a:p>
            <a:pPr marL="355600" indent="-342900">
              <a:lnSpc>
                <a:spcPct val="100000"/>
              </a:lnSpc>
              <a:spcBef>
                <a:spcPts val="480"/>
              </a:spcBef>
              <a:buFont typeface="Times New Roman"/>
              <a:buChar char="·"/>
              <a:tabLst>
                <a:tab pos="354965" algn="l"/>
                <a:tab pos="355600" algn="l"/>
              </a:tabLst>
            </a:pPr>
            <a:r>
              <a:rPr lang="en-US" sz="2000" spc="-5" dirty="0">
                <a:latin typeface="Century Gothic"/>
                <a:cs typeface="Century Gothic"/>
              </a:rPr>
              <a:t>Call support if you need/ assess concern, crisis, emergency</a:t>
            </a:r>
          </a:p>
          <a:p>
            <a:pPr marL="355600" indent="-342900">
              <a:lnSpc>
                <a:spcPct val="100000"/>
              </a:lnSpc>
              <a:spcBef>
                <a:spcPts val="480"/>
              </a:spcBef>
              <a:buFont typeface="Times New Roman"/>
              <a:buChar char="·"/>
              <a:tabLst>
                <a:tab pos="354965" algn="l"/>
                <a:tab pos="355600" algn="l"/>
              </a:tabLst>
            </a:pPr>
            <a:r>
              <a:rPr lang="en-US" sz="2000" spc="-5" dirty="0">
                <a:latin typeface="Century Gothic"/>
                <a:cs typeface="Century Gothic"/>
              </a:rPr>
              <a:t>Trust yourself</a:t>
            </a:r>
            <a:endParaRPr sz="2000" dirty="0">
              <a:latin typeface="Century Gothic"/>
              <a:cs typeface="Century Gothic"/>
            </a:endParaRPr>
          </a:p>
        </p:txBody>
      </p:sp>
      <p:pic>
        <p:nvPicPr>
          <p:cNvPr id="4" name="Picture 3" descr="A group of people sitting at a table&#10;&#10;Description automatically generated">
            <a:extLst>
              <a:ext uri="{FF2B5EF4-FFF2-40B4-BE49-F238E27FC236}">
                <a16:creationId xmlns:a16="http://schemas.microsoft.com/office/drawing/2014/main" id="{5DADF3C8-61E3-E04F-94AF-81A9DBE19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 y="1142999"/>
            <a:ext cx="4165160" cy="5553547"/>
          </a:xfrm>
          <a:prstGeom prst="rect">
            <a:avLst/>
          </a:prstGeom>
        </p:spPr>
      </p:pic>
    </p:spTree>
    <p:extLst>
      <p:ext uri="{BB962C8B-B14F-4D97-AF65-F5344CB8AC3E}">
        <p14:creationId xmlns:p14="http://schemas.microsoft.com/office/powerpoint/2010/main" val="2990573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001000" y="344461"/>
            <a:ext cx="3564935" cy="5486400"/>
          </a:xfrm>
          <a:prstGeom prst="rect">
            <a:avLst/>
          </a:prstGeom>
          <a:blipFill>
            <a:blip r:embed="rId2" cstate="print"/>
            <a:stretch>
              <a:fillRect/>
            </a:stretch>
          </a:blipFill>
        </p:spPr>
        <p:txBody>
          <a:bodyPr wrap="square" lIns="0" tIns="0" rIns="0" bIns="0" rtlCol="0"/>
          <a:lstStyle/>
          <a:p>
            <a:endParaRPr sz="1200"/>
          </a:p>
        </p:txBody>
      </p:sp>
      <p:sp>
        <p:nvSpPr>
          <p:cNvPr id="4" name="object 4"/>
          <p:cNvSpPr txBox="1">
            <a:spLocks noGrp="1"/>
          </p:cNvSpPr>
          <p:nvPr>
            <p:ph type="title"/>
          </p:nvPr>
        </p:nvSpPr>
        <p:spPr>
          <a:xfrm>
            <a:off x="762001" y="1447800"/>
            <a:ext cx="6858000" cy="3279723"/>
          </a:xfrm>
          <a:prstGeom prst="rect">
            <a:avLst/>
          </a:prstGeom>
        </p:spPr>
        <p:txBody>
          <a:bodyPr vert="horz" wrap="square" lIns="0" tIns="8043" rIns="0" bIns="0" rtlCol="0">
            <a:spAutoFit/>
          </a:bodyPr>
          <a:lstStyle/>
          <a:p>
            <a:pPr marL="8467" marR="3387">
              <a:lnSpc>
                <a:spcPct val="107600"/>
              </a:lnSpc>
              <a:spcBef>
                <a:spcPts val="63"/>
              </a:spcBef>
            </a:pPr>
            <a:r>
              <a:rPr lang="en-US" sz="4000" spc="227" dirty="0">
                <a:solidFill>
                  <a:schemeClr val="tx1"/>
                </a:solidFill>
              </a:rPr>
              <a:t>When in doubt, check it out --- consult and refer.</a:t>
            </a:r>
            <a:br>
              <a:rPr lang="en-US" sz="4000" spc="227" dirty="0">
                <a:solidFill>
                  <a:schemeClr val="tx1"/>
                </a:solidFill>
              </a:rPr>
            </a:br>
            <a:br>
              <a:rPr lang="en-US" sz="4000" spc="227" dirty="0">
                <a:solidFill>
                  <a:schemeClr val="tx1"/>
                </a:solidFill>
              </a:rPr>
            </a:br>
            <a:r>
              <a:rPr lang="en-US" sz="4000" i="1" spc="227" dirty="0">
                <a:solidFill>
                  <a:schemeClr val="tx1"/>
                </a:solidFill>
              </a:rPr>
              <a:t>“Let’s contact someone who can support you.”</a:t>
            </a:r>
            <a:endParaRPr sz="4000" i="1" dirty="0">
              <a:solidFill>
                <a:schemeClr val="tx1"/>
              </a:solidFill>
            </a:endParaRPr>
          </a:p>
        </p:txBody>
      </p:sp>
    </p:spTree>
    <p:extLst>
      <p:ext uri="{BB962C8B-B14F-4D97-AF65-F5344CB8AC3E}">
        <p14:creationId xmlns:p14="http://schemas.microsoft.com/office/powerpoint/2010/main" val="434570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TotalTime>
  <Words>1335</Words>
  <Application>Microsoft Macintosh PowerPoint</Application>
  <PresentationFormat>Widescreen</PresentationFormat>
  <Paragraphs>161</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CenturyGothic-BoldItalic</vt:lpstr>
      <vt:lpstr>Times New Roman</vt:lpstr>
      <vt:lpstr>Office Theme</vt:lpstr>
      <vt:lpstr>PowerPoint Presentation</vt:lpstr>
      <vt:lpstr>PowerPoint Presentation</vt:lpstr>
      <vt:lpstr>Benefits of Investing in Students’ Mental Health</vt:lpstr>
      <vt:lpstr>Why refer?</vt:lpstr>
      <vt:lpstr>Your Role</vt:lpstr>
      <vt:lpstr>Assisting Students in Distress</vt:lpstr>
      <vt:lpstr>Staff Advisors –You have Spectrum of Skills </vt:lpstr>
      <vt:lpstr>What you can say and do</vt:lpstr>
      <vt:lpstr>When in doubt, check it out --- consult and refer.  “Let’s contact someone who can support you.”</vt:lpstr>
      <vt:lpstr>PowerPoint Presentation</vt:lpstr>
      <vt:lpstr>Assisting Students in Distress</vt:lpstr>
      <vt:lpstr>PowerPoint Presentation</vt:lpstr>
      <vt:lpstr>Assisting Students in Distress</vt:lpstr>
      <vt:lpstr>PowerPoint Presentation</vt:lpstr>
      <vt:lpstr>Assisting Students in Distress</vt:lpstr>
      <vt:lpstr>Assisting Students in Distress Recap</vt:lpstr>
      <vt:lpstr>Assisting Students in Distress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anderson marketing</dc:creator>
  <cp:lastModifiedBy>Eliza Combs</cp:lastModifiedBy>
  <cp:revision>18</cp:revision>
  <dcterms:created xsi:type="dcterms:W3CDTF">2020-11-05T05:39:08Z</dcterms:created>
  <dcterms:modified xsi:type="dcterms:W3CDTF">2020-11-12T19:48:54Z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2020-11-02T00:00:00Z</vt:filetime>
  </property>
  <property fmtid="{D5CDD505-2E9C-101B-9397-08002B2CF9AE}" pid="3" name="Creator">
    <vt:lpwstr>Acrobat PDFMaker 20 for PowerPoint</vt:lpwstr>
  </property>
  <property fmtid="{D5CDD505-2E9C-101B-9397-08002B2CF9AE}" pid="4" name="LastSaved">
    <vt:filetime>2020-11-05T00:00:00Z</vt:filetime>
  </property>
</Properties>
</file>